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1"/>
  </p:sldMasterIdLst>
  <p:notesMasterIdLst>
    <p:notesMasterId r:id="rId3"/>
  </p:notesMasterIdLst>
  <p:handoutMasterIdLst>
    <p:handoutMasterId r:id="rId4"/>
  </p:handoutMasterIdLst>
  <p:sldIdLst>
    <p:sldId id="263" r:id="rId2"/>
  </p:sldIdLst>
  <p:sldSz cx="43891200" cy="32918400"/>
  <p:notesSz cx="31954788" cy="50149125"/>
  <p:embeddedFontLst>
    <p:embeddedFont>
      <p:font typeface="Cambria Math" panose="02040503050406030204" pitchFamily="18" charset="0"/>
      <p:regular r:id="rId5"/>
    </p:embeddedFont>
    <p:embeddedFont>
      <p:font typeface="Libre Baskerville" panose="02000000000000000000" pitchFamily="2" charset="0"/>
      <p:regular r:id="rId6"/>
      <p:bold r:id="rId7"/>
      <p:italic r:id="rId8"/>
    </p:embeddedFont>
    <p:embeddedFont>
      <p:font typeface="Montserrat Light" panose="00000400000000000000" pitchFamily="2" charset="0"/>
      <p:regular r:id="rId9"/>
    </p:embeddedFont>
  </p:embeddedFontLst>
  <p:custDataLst>
    <p:tags r:id="rId10"/>
  </p:custData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9968">
          <p15:clr>
            <a:srgbClr val="A4A3A4"/>
          </p15:clr>
        </p15:guide>
        <p15:guide id="2" orient="horz" pos="5632">
          <p15:clr>
            <a:srgbClr val="A4A3A4"/>
          </p15:clr>
        </p15:guide>
        <p15:guide id="3" orient="horz" pos="3533">
          <p15:clr>
            <a:srgbClr val="A4A3A4"/>
          </p15:clr>
        </p15:guide>
        <p15:guide id="4" orient="horz" pos="6246">
          <p15:clr>
            <a:srgbClr val="A4A3A4"/>
          </p15:clr>
        </p15:guide>
        <p15:guide id="5" pos="720">
          <p15:clr>
            <a:srgbClr val="A4A3A4"/>
          </p15:clr>
        </p15:guide>
        <p15:guide id="6" pos="6912">
          <p15:clr>
            <a:srgbClr val="A4A3A4"/>
          </p15:clr>
        </p15:guide>
        <p15:guide id="7" pos="7392">
          <p15:clr>
            <a:srgbClr val="A4A3A4"/>
          </p15:clr>
        </p15:guide>
        <p15:guide id="8" pos="13584">
          <p15:clr>
            <a:srgbClr val="A4A3A4"/>
          </p15:clr>
        </p15:guide>
        <p15:guide id="9" pos="14064">
          <p15:clr>
            <a:srgbClr val="A4A3A4"/>
          </p15:clr>
        </p15:guide>
        <p15:guide id="10" pos="20256">
          <p15:clr>
            <a:srgbClr val="A4A3A4"/>
          </p15:clr>
        </p15:guide>
        <p15:guide id="11" pos="20736">
          <p15:clr>
            <a:srgbClr val="A4A3A4"/>
          </p15:clr>
        </p15:guide>
        <p15:guide id="12" pos="26928">
          <p15:clr>
            <a:srgbClr val="A4A3A4"/>
          </p15:clr>
        </p15:guide>
      </p15:sldGuideLst>
    </p:ext>
    <p:ext uri="{2D200454-40CA-4A62-9FC3-DE9A4176ACB9}">
      <p15:notesGuideLst xmlns:p15="http://schemas.microsoft.com/office/powerpoint/2012/main">
        <p15:guide id="1" orient="horz" pos="15795">
          <p15:clr>
            <a:srgbClr val="A4A3A4"/>
          </p15:clr>
        </p15:guide>
        <p15:guide id="2" pos="1006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autoAdjust="0"/>
    <p:restoredTop sz="94660" autoAdjust="0"/>
  </p:normalViewPr>
  <p:slideViewPr>
    <p:cSldViewPr>
      <p:cViewPr>
        <p:scale>
          <a:sx n="27" d="100"/>
          <a:sy n="27" d="100"/>
        </p:scale>
        <p:origin x="1328" y="-176"/>
      </p:cViewPr>
      <p:guideLst>
        <p:guide orient="horz" pos="19968"/>
        <p:guide orient="horz" pos="5632"/>
        <p:guide orient="horz" pos="3533"/>
        <p:guide orient="horz" pos="6246"/>
        <p:guide pos="720"/>
        <p:guide pos="6912"/>
        <p:guide pos="7392"/>
        <p:guide pos="13584"/>
        <p:guide pos="14064"/>
        <p:guide pos="20256"/>
        <p:guide pos="20736"/>
        <p:guide pos="26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p:cViewPr varScale="1">
        <p:scale>
          <a:sx n="17" d="100"/>
          <a:sy n="17" d="100"/>
        </p:scale>
        <p:origin x="4416" y="178"/>
      </p:cViewPr>
      <p:guideLst>
        <p:guide orient="horz" pos="15795"/>
        <p:guide pos="1006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presProps" Target="presProps.xml"/><Relationship Id="rId5" Type="http://schemas.openxmlformats.org/officeDocument/2006/relationships/font" Target="fonts/font1.fntdata"/><Relationship Id="rId10" Type="http://schemas.openxmlformats.org/officeDocument/2006/relationships/tags" Target="tags/tag1.xml"/><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defTabSz="4508500">
              <a:defRPr sz="6000"/>
            </a:lvl1pPr>
          </a:lstStyle>
          <a:p>
            <a:pPr>
              <a:defRPr/>
            </a:pPr>
            <a:endParaRPr lang="en-AU"/>
          </a:p>
        </p:txBody>
      </p:sp>
      <p:sp>
        <p:nvSpPr>
          <p:cNvPr id="4099" name="Rectangle 3"/>
          <p:cNvSpPr>
            <a:spLocks noGrp="1" noChangeArrowheads="1"/>
          </p:cNvSpPr>
          <p:nvPr>
            <p:ph type="dt" sz="quarter"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algn="r" defTabSz="4508500">
              <a:defRPr sz="6000"/>
            </a:lvl1pPr>
          </a:lstStyle>
          <a:p>
            <a:pPr>
              <a:defRPr/>
            </a:pPr>
            <a:endParaRPr lang="en-AU"/>
          </a:p>
        </p:txBody>
      </p:sp>
      <p:sp>
        <p:nvSpPr>
          <p:cNvPr id="4100" name="Rectangle 4"/>
          <p:cNvSpPr>
            <a:spLocks noGrp="1" noChangeArrowheads="1"/>
          </p:cNvSpPr>
          <p:nvPr>
            <p:ph type="ftr" sz="quarter" idx="2"/>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defTabSz="4508500">
              <a:defRPr sz="6000"/>
            </a:lvl1pPr>
          </a:lstStyle>
          <a:p>
            <a:pPr>
              <a:defRPr/>
            </a:pPr>
            <a:endParaRPr lang="en-AU"/>
          </a:p>
        </p:txBody>
      </p:sp>
      <p:sp>
        <p:nvSpPr>
          <p:cNvPr id="4101" name="Rectangle 5"/>
          <p:cNvSpPr>
            <a:spLocks noGrp="1" noChangeArrowheads="1"/>
          </p:cNvSpPr>
          <p:nvPr>
            <p:ph type="sldNum" sz="quarter" idx="3"/>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algn="r" defTabSz="4508500">
              <a:defRPr sz="6000"/>
            </a:lvl1pPr>
          </a:lstStyle>
          <a:p>
            <a:pPr>
              <a:defRPr/>
            </a:pPr>
            <a:fld id="{440C443C-8022-4F5D-8F2E-5133654FC91D}" type="slidenum">
              <a:rPr lang="en-AU"/>
              <a:pPr>
                <a:defRPr/>
              </a:pPr>
              <a:t>‹#›</a:t>
            </a:fld>
            <a:endParaRPr lang="en-AU"/>
          </a:p>
        </p:txBody>
      </p:sp>
    </p:spTree>
    <p:extLst>
      <p:ext uri="{BB962C8B-B14F-4D97-AF65-F5344CB8AC3E}">
        <p14:creationId xmlns:p14="http://schemas.microsoft.com/office/powerpoint/2010/main" val="399792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defTabSz="4508500">
              <a:defRPr sz="6000"/>
            </a:lvl1pPr>
          </a:lstStyle>
          <a:p>
            <a:pPr>
              <a:defRPr/>
            </a:pPr>
            <a:endParaRPr lang="en-AU"/>
          </a:p>
        </p:txBody>
      </p:sp>
      <p:sp>
        <p:nvSpPr>
          <p:cNvPr id="3075" name="Rectangle 3"/>
          <p:cNvSpPr>
            <a:spLocks noGrp="1" noChangeArrowheads="1"/>
          </p:cNvSpPr>
          <p:nvPr>
            <p:ph type="dt"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algn="r" defTabSz="4508500">
              <a:defRPr sz="6000"/>
            </a:lvl1pPr>
          </a:lstStyle>
          <a:p>
            <a:pPr>
              <a:defRPr/>
            </a:pPr>
            <a:endParaRPr lang="en-AU"/>
          </a:p>
        </p:txBody>
      </p:sp>
      <p:sp>
        <p:nvSpPr>
          <p:cNvPr id="3076" name="Rectangle 4"/>
          <p:cNvSpPr>
            <a:spLocks noGrp="1" noRot="1" noChangeAspect="1" noChangeArrowheads="1" noTextEdit="1"/>
          </p:cNvSpPr>
          <p:nvPr>
            <p:ph type="sldImg" idx="2"/>
          </p:nvPr>
        </p:nvSpPr>
        <p:spPr bwMode="auto">
          <a:xfrm>
            <a:off x="3378200" y="3757613"/>
            <a:ext cx="24996775" cy="1874837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4137025" y="24004588"/>
            <a:ext cx="23456900" cy="2251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3078" name="Rectangle 6"/>
          <p:cNvSpPr>
            <a:spLocks noGrp="1" noChangeArrowheads="1"/>
          </p:cNvSpPr>
          <p:nvPr>
            <p:ph type="ftr" sz="quarter" idx="4"/>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defTabSz="4508500">
              <a:defRPr sz="6000"/>
            </a:lvl1pPr>
          </a:lstStyle>
          <a:p>
            <a:pPr>
              <a:defRPr/>
            </a:pPr>
            <a:endParaRPr lang="en-AU"/>
          </a:p>
        </p:txBody>
      </p:sp>
      <p:sp>
        <p:nvSpPr>
          <p:cNvPr id="3079" name="Rectangle 7"/>
          <p:cNvSpPr>
            <a:spLocks noGrp="1" noChangeArrowheads="1"/>
          </p:cNvSpPr>
          <p:nvPr>
            <p:ph type="sldNum" sz="quarter" idx="5"/>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algn="r" defTabSz="4508500">
              <a:defRPr sz="6000"/>
            </a:lvl1pPr>
          </a:lstStyle>
          <a:p>
            <a:pPr>
              <a:defRPr/>
            </a:pPr>
            <a:fld id="{42207482-9F38-4AF6-9B91-768DCEDA59AC}" type="slidenum">
              <a:rPr lang="en-AU"/>
              <a:pPr>
                <a:defRPr/>
              </a:pPr>
              <a:t>‹#›</a:t>
            </a:fld>
            <a:endParaRPr lang="en-AU"/>
          </a:p>
        </p:txBody>
      </p:sp>
    </p:spTree>
    <p:extLst>
      <p:ext uri="{BB962C8B-B14F-4D97-AF65-F5344CB8AC3E}">
        <p14:creationId xmlns:p14="http://schemas.microsoft.com/office/powerpoint/2010/main" val="4090799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defPPr>
              <a:defRPr kern="1200"/>
            </a:defPPr>
            <a:lvl1pPr defTabSz="4508500">
              <a:defRPr sz="2400">
                <a:solidFill>
                  <a:schemeClr val="tx1"/>
                </a:solidFill>
                <a:latin typeface="Times New Roman" pitchFamily="18" charset="0"/>
              </a:defRPr>
            </a:lvl1pPr>
            <a:lvl2pPr marL="742950" indent="-285750" defTabSz="4508500">
              <a:defRPr sz="2400">
                <a:solidFill>
                  <a:schemeClr val="tx1"/>
                </a:solidFill>
                <a:latin typeface="Times New Roman" pitchFamily="18" charset="0"/>
              </a:defRPr>
            </a:lvl2pPr>
            <a:lvl3pPr marL="1143000" indent="-228600" defTabSz="4508500">
              <a:defRPr sz="2400">
                <a:solidFill>
                  <a:schemeClr val="tx1"/>
                </a:solidFill>
                <a:latin typeface="Times New Roman" pitchFamily="18" charset="0"/>
              </a:defRPr>
            </a:lvl3pPr>
            <a:lvl4pPr marL="1600200" indent="-228600" defTabSz="4508500">
              <a:defRPr sz="2400">
                <a:solidFill>
                  <a:schemeClr val="tx1"/>
                </a:solidFill>
                <a:latin typeface="Times New Roman" pitchFamily="18" charset="0"/>
              </a:defRPr>
            </a:lvl4pPr>
            <a:lvl5pPr marL="2057400" indent="-228600" defTabSz="4508500">
              <a:defRPr sz="2400">
                <a:solidFill>
                  <a:schemeClr val="tx1"/>
                </a:solidFill>
                <a:latin typeface="Times New Roman" pitchFamily="18" charset="0"/>
              </a:defRPr>
            </a:lvl5pPr>
            <a:lvl6pPr marL="2514600" indent="-228600" defTabSz="4508500" eaLnBrk="0" fontAlgn="base" hangingPunct="0">
              <a:spcBef>
                <a:spcPct val="0"/>
              </a:spcBef>
              <a:spcAft>
                <a:spcPct val="0"/>
              </a:spcAft>
              <a:defRPr sz="2400">
                <a:solidFill>
                  <a:schemeClr val="tx1"/>
                </a:solidFill>
                <a:latin typeface="Times New Roman" pitchFamily="18" charset="0"/>
              </a:defRPr>
            </a:lvl6pPr>
            <a:lvl7pPr marL="2971800" indent="-228600" defTabSz="4508500" eaLnBrk="0" fontAlgn="base" hangingPunct="0">
              <a:spcBef>
                <a:spcPct val="0"/>
              </a:spcBef>
              <a:spcAft>
                <a:spcPct val="0"/>
              </a:spcAft>
              <a:defRPr sz="2400">
                <a:solidFill>
                  <a:schemeClr val="tx1"/>
                </a:solidFill>
                <a:latin typeface="Times New Roman" pitchFamily="18" charset="0"/>
              </a:defRPr>
            </a:lvl7pPr>
            <a:lvl8pPr marL="3429000" indent="-228600" defTabSz="4508500" eaLnBrk="0" fontAlgn="base" hangingPunct="0">
              <a:spcBef>
                <a:spcPct val="0"/>
              </a:spcBef>
              <a:spcAft>
                <a:spcPct val="0"/>
              </a:spcAft>
              <a:defRPr sz="2400">
                <a:solidFill>
                  <a:schemeClr val="tx1"/>
                </a:solidFill>
                <a:latin typeface="Times New Roman" pitchFamily="18" charset="0"/>
              </a:defRPr>
            </a:lvl8pPr>
            <a:lvl9pPr marL="3886200" indent="-228600" defTabSz="4508500" eaLnBrk="0" fontAlgn="base" hangingPunct="0">
              <a:spcBef>
                <a:spcPct val="0"/>
              </a:spcBef>
              <a:spcAft>
                <a:spcPct val="0"/>
              </a:spcAft>
              <a:defRPr sz="2400">
                <a:solidFill>
                  <a:schemeClr val="tx1"/>
                </a:solidFill>
                <a:latin typeface="Times New Roman" pitchFamily="18" charset="0"/>
              </a:defRPr>
            </a:lvl9pPr>
          </a:lstStyle>
          <a:p>
            <a:fld id="{842B0325-ACC9-488E-8876-C4E9E3B68AD8}" type="slidenum">
              <a:rPr lang="en-AU" sz="6000" smtClean="0"/>
              <a:t>1</a:t>
            </a:fld>
            <a:endParaRPr lang="en-AU" sz="6000"/>
          </a:p>
        </p:txBody>
      </p:sp>
      <p:sp>
        <p:nvSpPr>
          <p:cNvPr id="4099" name="Rectangle 2"/>
          <p:cNvSpPr>
            <a:spLocks noGrp="1" noRot="1" noChangeAspect="1" noChangeArrowheads="1" noTextEdit="1"/>
          </p:cNvSpPr>
          <p:nvPr>
            <p:ph type="sldImg"/>
          </p:nvPr>
        </p:nvSpPr>
        <p:spPr/>
      </p:sp>
      <p:sp>
        <p:nvSpPr>
          <p:cNvPr id="4100" name="Rectangle 3"/>
          <p:cNvSpPr>
            <a:spLocks noGrp="1" noChangeArrowheads="1"/>
          </p:cNvSpPr>
          <p:nvPr>
            <p:ph type="body" idx="1"/>
          </p:nvPr>
        </p:nvSpPr>
        <p:spPr>
          <a:noFill/>
        </p:spPr>
        <p:txBody>
          <a:bodyPr/>
          <a:lstStyle>
            <a:defPPr>
              <a:defRPr kern="1200"/>
            </a:defP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123" y="10226675"/>
            <a:ext cx="37306957" cy="7054850"/>
          </a:xfrm>
        </p:spPr>
        <p:txBody>
          <a:bodyPr/>
          <a:lstStyle>
            <a:defPPr>
              <a:defRPr kern="1200"/>
            </a:defPPr>
          </a:lstStyle>
          <a:p>
            <a:r>
              <a:rPr lang="en-US"/>
              <a:t>Click to edit Master title style</a:t>
            </a:r>
          </a:p>
        </p:txBody>
      </p:sp>
      <p:sp>
        <p:nvSpPr>
          <p:cNvPr id="3" name="Subtitle 2"/>
          <p:cNvSpPr>
            <a:spLocks noGrp="1"/>
          </p:cNvSpPr>
          <p:nvPr>
            <p:ph type="subTitle" idx="1"/>
          </p:nvPr>
        </p:nvSpPr>
        <p:spPr>
          <a:xfrm>
            <a:off x="6584245" y="18653125"/>
            <a:ext cx="30722711" cy="8413750"/>
          </a:xfrm>
        </p:spPr>
        <p:txBody>
          <a:bodyPr/>
          <a:lstStyle>
            <a:defPPr>
              <a:defRPr kern="1200"/>
            </a:defPPr>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DA66E67-F948-4693-96A5-27BC239C04A3}" type="slidenum">
              <a:rPr lang="en-US"/>
              <a:pPr>
                <a:defRPr/>
              </a:pPr>
              <a:t>‹#›</a:t>
            </a:fld>
            <a:endParaRPr lang="en-US"/>
          </a:p>
        </p:txBody>
      </p:sp>
    </p:spTree>
    <p:extLst>
      <p:ext uri="{BB962C8B-B14F-4D97-AF65-F5344CB8AC3E}">
        <p14:creationId xmlns:p14="http://schemas.microsoft.com/office/powerpoint/2010/main" val="36489225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idx="1"/>
          </p:nvPr>
        </p:nvSpPr>
        <p:spPr/>
        <p:txBody>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EC1B4D6-BEE2-4AF6-A92E-38CD68913D5A}" type="slidenum">
              <a:rPr lang="en-US"/>
              <a:pPr>
                <a:defRPr/>
              </a:pPr>
              <a:t>‹#›</a:t>
            </a:fld>
            <a:endParaRPr lang="en-US"/>
          </a:p>
        </p:txBody>
      </p:sp>
    </p:spTree>
    <p:extLst>
      <p:ext uri="{BB962C8B-B14F-4D97-AF65-F5344CB8AC3E}">
        <p14:creationId xmlns:p14="http://schemas.microsoft.com/office/powerpoint/2010/main" val="317776266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1" y="21153439"/>
            <a:ext cx="37306957" cy="6537325"/>
          </a:xfrm>
        </p:spPr>
        <p:txBody>
          <a:bodyPr anchor="t"/>
          <a:lstStyle>
            <a:defPPr>
              <a:defRPr kern="1200"/>
            </a:defPPr>
            <a:lvl1pPr algn="l">
              <a:defRPr sz="4000" b="1" cap="all"/>
            </a:lvl1pPr>
          </a:lstStyle>
          <a:p>
            <a:r>
              <a:rPr lang="en-US"/>
              <a:t>Click to edit Master title style</a:t>
            </a:r>
          </a:p>
        </p:txBody>
      </p:sp>
      <p:sp>
        <p:nvSpPr>
          <p:cNvPr id="3" name="Text Placeholder 2"/>
          <p:cNvSpPr>
            <a:spLocks noGrp="1"/>
          </p:cNvSpPr>
          <p:nvPr>
            <p:ph type="body" idx="1"/>
          </p:nvPr>
        </p:nvSpPr>
        <p:spPr>
          <a:xfrm>
            <a:off x="3467101" y="13952538"/>
            <a:ext cx="37306957" cy="7200900"/>
          </a:xfrm>
        </p:spPr>
        <p:txBody>
          <a:bodyPr anchor="b"/>
          <a:lstStyle>
            <a:defPPr>
              <a:defRPr kern="1200"/>
            </a:defPPr>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D8650354-6837-43DB-843B-C6021BD2EF37}" type="slidenum">
              <a:rPr lang="en-US"/>
              <a:pPr>
                <a:defRPr/>
              </a:pPr>
              <a:t>‹#›</a:t>
            </a:fld>
            <a:endParaRPr lang="en-US"/>
          </a:p>
        </p:txBody>
      </p:sp>
    </p:spTree>
    <p:extLst>
      <p:ext uri="{BB962C8B-B14F-4D97-AF65-F5344CB8AC3E}">
        <p14:creationId xmlns:p14="http://schemas.microsoft.com/office/powerpoint/2010/main" val="256863821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sz="half" idx="1"/>
          </p:nvPr>
        </p:nvSpPr>
        <p:spPr>
          <a:xfrm>
            <a:off x="3293534" y="9509126"/>
            <a:ext cx="18584332" cy="19751675"/>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13334" y="9509126"/>
            <a:ext cx="18584332" cy="19751675"/>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4296FF25-ADB1-4315-9622-9852994CD1E5}" type="slidenum">
              <a:rPr lang="en-US"/>
              <a:pPr>
                <a:defRPr/>
              </a:pPr>
              <a:t>‹#›</a:t>
            </a:fld>
            <a:endParaRPr lang="en-US"/>
          </a:p>
        </p:txBody>
      </p:sp>
    </p:spTree>
    <p:extLst>
      <p:ext uri="{BB962C8B-B14F-4D97-AF65-F5344CB8AC3E}">
        <p14:creationId xmlns:p14="http://schemas.microsoft.com/office/powerpoint/2010/main" val="261830916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279" y="1317625"/>
            <a:ext cx="39502643" cy="5486400"/>
          </a:xfrm>
        </p:spPr>
        <p:txBody>
          <a:bodyPr/>
          <a:lstStyle>
            <a:defPPr>
              <a:defRPr kern="1200"/>
            </a:defPPr>
            <a:lvl1pPr>
              <a:defRPr/>
            </a:lvl1pPr>
          </a:lstStyle>
          <a:p>
            <a:r>
              <a:rPr lang="en-US"/>
              <a:t>Click to edit Master title style</a:t>
            </a:r>
          </a:p>
        </p:txBody>
      </p:sp>
      <p:sp>
        <p:nvSpPr>
          <p:cNvPr id="3" name="Text Placeholder 2"/>
          <p:cNvSpPr>
            <a:spLocks noGrp="1"/>
          </p:cNvSpPr>
          <p:nvPr>
            <p:ph type="body" idx="1"/>
          </p:nvPr>
        </p:nvSpPr>
        <p:spPr>
          <a:xfrm>
            <a:off x="2194278" y="7369176"/>
            <a:ext cx="19392900"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4278" y="10439400"/>
            <a:ext cx="19392900"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5555" y="7369176"/>
            <a:ext cx="19401368"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5555" y="10439400"/>
            <a:ext cx="19401368"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a:defPPr>
            <a:lvl1pPr>
              <a:defRPr/>
            </a:lvl1pPr>
          </a:lstStyle>
          <a:p>
            <a:pPr>
              <a:defRPr/>
            </a:pPr>
            <a:fld id="{72EF82B1-171C-4CAC-B9C4-22062286C8C4}" type="slidenum">
              <a:rPr lang="en-US"/>
              <a:pPr>
                <a:defRPr/>
              </a:pPr>
              <a:t>‹#›</a:t>
            </a:fld>
            <a:endParaRPr lang="en-US"/>
          </a:p>
        </p:txBody>
      </p:sp>
    </p:spTree>
    <p:extLst>
      <p:ext uri="{BB962C8B-B14F-4D97-AF65-F5344CB8AC3E}">
        <p14:creationId xmlns:p14="http://schemas.microsoft.com/office/powerpoint/2010/main" val="360122392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a:defPPr>
            <a:lvl1pPr>
              <a:defRPr/>
            </a:lvl1pPr>
          </a:lstStyle>
          <a:p>
            <a:pPr>
              <a:defRPr/>
            </a:pPr>
            <a:fld id="{678F620B-8934-45A0-BE2C-EF6C76032C45}" type="slidenum">
              <a:rPr lang="en-US"/>
              <a:pPr>
                <a:defRPr/>
              </a:pPr>
              <a:t>‹#›</a:t>
            </a:fld>
            <a:endParaRPr lang="en-US"/>
          </a:p>
        </p:txBody>
      </p:sp>
    </p:spTree>
    <p:extLst>
      <p:ext uri="{BB962C8B-B14F-4D97-AF65-F5344CB8AC3E}">
        <p14:creationId xmlns:p14="http://schemas.microsoft.com/office/powerpoint/2010/main" val="352938633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a:defPPr>
            <a:lvl1pPr>
              <a:defRPr/>
            </a:lvl1pPr>
          </a:lstStyle>
          <a:p>
            <a:pPr>
              <a:defRPr/>
            </a:pPr>
            <a:fld id="{A3ECE3F5-A3DD-46D3-8112-19EE7FD1DDFA}" type="slidenum">
              <a:rPr lang="en-US"/>
              <a:pPr>
                <a:defRPr/>
              </a:pPr>
              <a:t>‹#›</a:t>
            </a:fld>
            <a:endParaRPr lang="en-US"/>
          </a:p>
        </p:txBody>
      </p:sp>
    </p:spTree>
    <p:extLst>
      <p:ext uri="{BB962C8B-B14F-4D97-AF65-F5344CB8AC3E}">
        <p14:creationId xmlns:p14="http://schemas.microsoft.com/office/powerpoint/2010/main" val="233742527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278" y="1311275"/>
            <a:ext cx="14439900" cy="5576888"/>
          </a:xfrm>
        </p:spPr>
        <p:txBody>
          <a:bodyPr anchor="b"/>
          <a:lstStyle>
            <a:defPPr>
              <a:defRPr kern="1200"/>
            </a:defPPr>
            <a:lvl1pPr algn="l">
              <a:defRPr sz="2000" b="1"/>
            </a:lvl1pPr>
          </a:lstStyle>
          <a:p>
            <a:r>
              <a:rPr lang="en-US"/>
              <a:t>Click to edit Master title style</a:t>
            </a:r>
          </a:p>
        </p:txBody>
      </p:sp>
      <p:sp>
        <p:nvSpPr>
          <p:cNvPr id="3" name="Content Placeholder 2"/>
          <p:cNvSpPr>
            <a:spLocks noGrp="1"/>
          </p:cNvSpPr>
          <p:nvPr>
            <p:ph idx="1"/>
          </p:nvPr>
        </p:nvSpPr>
        <p:spPr>
          <a:xfrm>
            <a:off x="17160523" y="1311275"/>
            <a:ext cx="24536400" cy="28093988"/>
          </a:xfrm>
        </p:spPr>
        <p:txBody>
          <a:bodyPr/>
          <a:lstStyle>
            <a:defPPr>
              <a:defRPr kern="1200"/>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278" y="6888163"/>
            <a:ext cx="14439900" cy="22517100"/>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96691E56-DA67-4BF5-BA67-706F30B37046}" type="slidenum">
              <a:rPr lang="en-US"/>
              <a:pPr>
                <a:defRPr/>
              </a:pPr>
              <a:t>‹#›</a:t>
            </a:fld>
            <a:endParaRPr lang="en-US"/>
          </a:p>
        </p:txBody>
      </p:sp>
    </p:spTree>
    <p:extLst>
      <p:ext uri="{BB962C8B-B14F-4D97-AF65-F5344CB8AC3E}">
        <p14:creationId xmlns:p14="http://schemas.microsoft.com/office/powerpoint/2010/main" val="398289561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3545" y="23042564"/>
            <a:ext cx="26334157" cy="2720975"/>
          </a:xfrm>
        </p:spPr>
        <p:txBody>
          <a:bodyPr anchor="b"/>
          <a:lstStyle>
            <a:defPPr>
              <a:defRPr kern="1200"/>
            </a:defPPr>
            <a:lvl1pPr algn="l">
              <a:defRPr sz="2000" b="1"/>
            </a:lvl1pPr>
          </a:lstStyle>
          <a:p>
            <a:r>
              <a:rPr lang="en-US"/>
              <a:t>Click to edit Master title style</a:t>
            </a:r>
          </a:p>
        </p:txBody>
      </p:sp>
      <p:sp>
        <p:nvSpPr>
          <p:cNvPr id="3" name="Picture Placeholder 2"/>
          <p:cNvSpPr>
            <a:spLocks noGrp="1"/>
          </p:cNvSpPr>
          <p:nvPr>
            <p:ph type="pic" idx="1"/>
          </p:nvPr>
        </p:nvSpPr>
        <p:spPr>
          <a:xfrm>
            <a:off x="8603545" y="2941638"/>
            <a:ext cx="26334157" cy="19750088"/>
          </a:xfrm>
        </p:spPr>
        <p:txBody>
          <a:bodyPr/>
          <a:lstStyle>
            <a:defPPr>
              <a:defRPr kern="1200"/>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3545" y="25763539"/>
            <a:ext cx="26334157" cy="3862387"/>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87F51DAE-E528-43E1-8BE0-91521416EFB0}" type="slidenum">
              <a:rPr lang="en-US"/>
              <a:pPr>
                <a:defRPr/>
              </a:pPr>
              <a:t>‹#›</a:t>
            </a:fld>
            <a:endParaRPr lang="en-US"/>
          </a:p>
        </p:txBody>
      </p:sp>
    </p:spTree>
    <p:extLst>
      <p:ext uri="{BB962C8B-B14F-4D97-AF65-F5344CB8AC3E}">
        <p14:creationId xmlns:p14="http://schemas.microsoft.com/office/powerpoint/2010/main" val="215429485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2DA27A25-0059-41B6-A6E5-54D93C10805F}" type="slidenum">
              <a:rPr lang="en-US"/>
              <a:pPr>
                <a:defRPr/>
              </a:pPr>
              <a:t>‹#›</a:t>
            </a:fld>
            <a:endParaRPr lang="en-US"/>
          </a:p>
        </p:txBody>
      </p:sp>
    </p:spTree>
    <p:extLst>
      <p:ext uri="{BB962C8B-B14F-4D97-AF65-F5344CB8AC3E}">
        <p14:creationId xmlns:p14="http://schemas.microsoft.com/office/powerpoint/2010/main" val="418118746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1635" y="2925763"/>
            <a:ext cx="9326033" cy="26335038"/>
          </a:xfrm>
        </p:spPr>
        <p:txBody>
          <a:bodyPr vert="eaVert"/>
          <a:lstStyle>
            <a:defPPr>
              <a:defRPr kern="1200"/>
            </a:defPPr>
          </a:lstStyle>
          <a:p>
            <a:r>
              <a:rPr lang="en-US"/>
              <a:t>Click to edit Master title style</a:t>
            </a:r>
          </a:p>
        </p:txBody>
      </p:sp>
      <p:sp>
        <p:nvSpPr>
          <p:cNvPr id="3" name="Vertical Text Placeholder 2"/>
          <p:cNvSpPr>
            <a:spLocks noGrp="1"/>
          </p:cNvSpPr>
          <p:nvPr>
            <p:ph type="body" orient="vert" idx="1"/>
          </p:nvPr>
        </p:nvSpPr>
        <p:spPr>
          <a:xfrm>
            <a:off x="3293534" y="2925763"/>
            <a:ext cx="27842635" cy="26335038"/>
          </a:xfrm>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43B26BC-A2E6-4CDA-9F76-12293F26600A}" type="slidenum">
              <a:rPr lang="en-US"/>
              <a:pPr>
                <a:defRPr/>
              </a:pPr>
              <a:t>‹#›</a:t>
            </a:fld>
            <a:endParaRPr lang="en-US"/>
          </a:p>
        </p:txBody>
      </p:sp>
    </p:spTree>
    <p:extLst>
      <p:ext uri="{BB962C8B-B14F-4D97-AF65-F5344CB8AC3E}">
        <p14:creationId xmlns:p14="http://schemas.microsoft.com/office/powerpoint/2010/main" val="349418540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0094B3"/>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4063" y="2925763"/>
            <a:ext cx="37303075"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ctr" anchorCtr="0" compatLnSpc="1">
            <a:prstTxWarp prst="textNoShape">
              <a:avLst/>
            </a:prstTxWarp>
          </a:bodyPr>
          <a:lstStyle>
            <a:defPPr>
              <a:defRPr kern="1200"/>
            </a:defPPr>
          </a:lstStyle>
          <a:p>
            <a:pPr lvl="0"/>
            <a:r>
              <a:rPr lang="en-US"/>
              <a:t>Click to edit Master title style</a:t>
            </a:r>
          </a:p>
        </p:txBody>
      </p:sp>
      <p:sp>
        <p:nvSpPr>
          <p:cNvPr id="1027" name="Rectangle 3"/>
          <p:cNvSpPr>
            <a:spLocks noGrp="1" noChangeArrowheads="1"/>
          </p:cNvSpPr>
          <p:nvPr>
            <p:ph type="body" idx="1"/>
          </p:nvPr>
        </p:nvSpPr>
        <p:spPr bwMode="auto">
          <a:xfrm>
            <a:off x="3294063" y="9509125"/>
            <a:ext cx="37303075" cy="1975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3294063" y="29992638"/>
            <a:ext cx="9144000"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defTabSz="4267200">
              <a:defRPr sz="6500"/>
            </a:lvl1pPr>
          </a:lstStyle>
          <a:p>
            <a:pPr>
              <a:defRPr/>
            </a:pPr>
            <a:endParaRPr lang="en-US"/>
          </a:p>
        </p:txBody>
      </p:sp>
      <p:sp>
        <p:nvSpPr>
          <p:cNvPr id="1029" name="Rectangle 5"/>
          <p:cNvSpPr>
            <a:spLocks noGrp="1" noChangeArrowheads="1"/>
          </p:cNvSpPr>
          <p:nvPr>
            <p:ph type="ftr" sz="quarter" idx="3"/>
          </p:nvPr>
        </p:nvSpPr>
        <p:spPr bwMode="auto">
          <a:xfrm>
            <a:off x="14993938" y="29992638"/>
            <a:ext cx="13903325"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algn="ctr" defTabSz="4267200">
              <a:defRPr sz="6500"/>
            </a:lvl1pPr>
          </a:lstStyle>
          <a:p>
            <a:pPr>
              <a:defRPr/>
            </a:pPr>
            <a:endParaRPr lang="en-US"/>
          </a:p>
        </p:txBody>
      </p:sp>
      <p:sp>
        <p:nvSpPr>
          <p:cNvPr id="1030" name="Rectangle 6"/>
          <p:cNvSpPr>
            <a:spLocks noGrp="1" noChangeArrowheads="1"/>
          </p:cNvSpPr>
          <p:nvPr>
            <p:ph type="sldNum" sz="quarter" idx="4"/>
          </p:nvPr>
        </p:nvSpPr>
        <p:spPr bwMode="auto">
          <a:xfrm>
            <a:off x="31453138" y="29992638"/>
            <a:ext cx="9144000"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algn="r" defTabSz="4267200">
              <a:defRPr sz="6500"/>
            </a:lvl1pPr>
          </a:lstStyle>
          <a:p>
            <a:pPr>
              <a:defRPr/>
            </a:pPr>
            <a:fld id="{469A0CB4-D18D-4AEF-B324-9EDF067D136D}" type="slidenum">
              <a:rPr lang="en-US"/>
              <a:pPr>
                <a:defRPr/>
              </a:pPr>
              <a:t>‹#›</a:t>
            </a:fld>
            <a:endParaRPr lang="en-US"/>
          </a:p>
        </p:txBody>
      </p:sp>
      <p:pic>
        <p:nvPicPr>
          <p:cNvPr id="1031" name="New picture"/>
          <p:cNvPicPr/>
          <p:nvPr/>
        </p:nvPicPr>
        <p:blipFill>
          <a:blip r:embed="rId13"/>
          <a:stretch>
            <a:fillRect/>
          </a:stretch>
        </p:blipFill>
        <p:spPr>
          <a:xfrm rot="16200000">
            <a:off x="-11074400" y="16459200"/>
            <a:ext cx="14274800" cy="3937000"/>
          </a:xfrm>
          <a:prstGeom prst="rect">
            <a:avLst/>
          </a:prstGeom>
        </p:spPr>
      </p:pic>
      <p:pic>
        <p:nvPicPr>
          <p:cNvPr id="1032" name="New picture"/>
          <p:cNvPicPr/>
          <p:nvPr/>
        </p:nvPicPr>
        <p:blipFill>
          <a:blip r:embed="rId13"/>
          <a:stretch>
            <a:fillRect/>
          </a:stretch>
        </p:blipFill>
        <p:spPr>
          <a:xfrm rot="5400000">
            <a:off x="40690800" y="16459200"/>
            <a:ext cx="14274800" cy="3937000"/>
          </a:xfrm>
          <a:prstGeom prst="rect">
            <a:avLst/>
          </a:prstGeom>
        </p:spPr>
      </p:pic>
      <p:pic>
        <p:nvPicPr>
          <p:cNvPr id="1033" name="New picture"/>
          <p:cNvPicPr/>
          <p:nvPr/>
        </p:nvPicPr>
        <p:blipFill>
          <a:blip r:embed="rId14"/>
          <a:stretch>
            <a:fillRect/>
          </a:stretch>
        </p:blipFill>
        <p:spPr>
          <a:xfrm>
            <a:off x="6946900" y="33426400"/>
            <a:ext cx="29997400" cy="1447800"/>
          </a:xfrm>
          <a:prstGeom prst="rect">
            <a:avLst/>
          </a:prstGeom>
        </p:spPr>
      </p:pic>
      <p:sp>
        <p:nvSpPr>
          <p:cNvPr id="1034" name="New shape"/>
          <p:cNvSpPr/>
          <p:nvPr/>
        </p:nvSpPr>
        <p:spPr>
          <a:xfrm>
            <a:off x="69469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560">
                <a:solidFill>
                  <a:srgbClr val="808080"/>
                </a:solidFill>
              </a:rPr>
              <a:t>Template ID: persuadingsapphire  Size: 48x36</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a:defPPr>
      <a:lvl1pPr algn="ctr" defTabSz="4267200" rtl="0" eaLnBrk="0" fontAlgn="base" hangingPunct="0">
        <a:spcBef>
          <a:spcPct val="0"/>
        </a:spcBef>
        <a:spcAft>
          <a:spcPct val="0"/>
        </a:spcAft>
        <a:defRPr sz="20500">
          <a:solidFill>
            <a:schemeClr val="tx2"/>
          </a:solidFill>
          <a:latin typeface="+mj-lt"/>
          <a:ea typeface="+mj-ea"/>
          <a:cs typeface="+mj-cs"/>
        </a:defRPr>
      </a:lvl1pPr>
      <a:lvl2pPr algn="ctr" defTabSz="4267200" rtl="0" eaLnBrk="0" fontAlgn="base" hangingPunct="0">
        <a:spcBef>
          <a:spcPct val="0"/>
        </a:spcBef>
        <a:spcAft>
          <a:spcPct val="0"/>
        </a:spcAft>
        <a:defRPr sz="20500">
          <a:solidFill>
            <a:schemeClr val="tx2"/>
          </a:solidFill>
          <a:latin typeface="Times New Roman" pitchFamily="18" charset="0"/>
        </a:defRPr>
      </a:lvl2pPr>
      <a:lvl3pPr algn="ctr" defTabSz="4267200" rtl="0" eaLnBrk="0" fontAlgn="base" hangingPunct="0">
        <a:spcBef>
          <a:spcPct val="0"/>
        </a:spcBef>
        <a:spcAft>
          <a:spcPct val="0"/>
        </a:spcAft>
        <a:defRPr sz="20500">
          <a:solidFill>
            <a:schemeClr val="tx2"/>
          </a:solidFill>
          <a:latin typeface="Times New Roman" pitchFamily="18" charset="0"/>
        </a:defRPr>
      </a:lvl3pPr>
      <a:lvl4pPr algn="ctr" defTabSz="4267200" rtl="0" eaLnBrk="0" fontAlgn="base" hangingPunct="0">
        <a:spcBef>
          <a:spcPct val="0"/>
        </a:spcBef>
        <a:spcAft>
          <a:spcPct val="0"/>
        </a:spcAft>
        <a:defRPr sz="20500">
          <a:solidFill>
            <a:schemeClr val="tx2"/>
          </a:solidFill>
          <a:latin typeface="Times New Roman" pitchFamily="18" charset="0"/>
        </a:defRPr>
      </a:lvl4pPr>
      <a:lvl5pPr algn="ctr" defTabSz="4267200" rtl="0" eaLnBrk="0" fontAlgn="base" hangingPunct="0">
        <a:spcBef>
          <a:spcPct val="0"/>
        </a:spcBef>
        <a:spcAft>
          <a:spcPct val="0"/>
        </a:spcAft>
        <a:defRPr sz="20500">
          <a:solidFill>
            <a:schemeClr val="tx2"/>
          </a:solidFill>
          <a:latin typeface="Times New Roman" pitchFamily="18" charset="0"/>
        </a:defRPr>
      </a:lvl5pPr>
      <a:lvl6pPr marL="457200" algn="ctr" defTabSz="4267200" rtl="0" eaLnBrk="0" fontAlgn="base" hangingPunct="0">
        <a:spcBef>
          <a:spcPct val="0"/>
        </a:spcBef>
        <a:spcAft>
          <a:spcPct val="0"/>
        </a:spcAft>
        <a:defRPr sz="20500">
          <a:solidFill>
            <a:schemeClr val="tx2"/>
          </a:solidFill>
          <a:latin typeface="Times New Roman" pitchFamily="18" charset="0"/>
        </a:defRPr>
      </a:lvl6pPr>
      <a:lvl7pPr marL="914400" algn="ctr" defTabSz="4267200" rtl="0" eaLnBrk="0" fontAlgn="base" hangingPunct="0">
        <a:spcBef>
          <a:spcPct val="0"/>
        </a:spcBef>
        <a:spcAft>
          <a:spcPct val="0"/>
        </a:spcAft>
        <a:defRPr sz="20500">
          <a:solidFill>
            <a:schemeClr val="tx2"/>
          </a:solidFill>
          <a:latin typeface="Times New Roman" pitchFamily="18" charset="0"/>
        </a:defRPr>
      </a:lvl7pPr>
      <a:lvl8pPr marL="1371600" algn="ctr" defTabSz="4267200" rtl="0" eaLnBrk="0" fontAlgn="base" hangingPunct="0">
        <a:spcBef>
          <a:spcPct val="0"/>
        </a:spcBef>
        <a:spcAft>
          <a:spcPct val="0"/>
        </a:spcAft>
        <a:defRPr sz="20500">
          <a:solidFill>
            <a:schemeClr val="tx2"/>
          </a:solidFill>
          <a:latin typeface="Times New Roman" pitchFamily="18" charset="0"/>
        </a:defRPr>
      </a:lvl8pPr>
      <a:lvl9pPr marL="1828800" algn="ctr" defTabSz="4267200" rtl="0" eaLnBrk="0" fontAlgn="base" hangingPunct="0">
        <a:spcBef>
          <a:spcPct val="0"/>
        </a:spcBef>
        <a:spcAft>
          <a:spcPct val="0"/>
        </a:spcAft>
        <a:defRPr sz="20500">
          <a:solidFill>
            <a:schemeClr val="tx2"/>
          </a:solidFill>
          <a:latin typeface="Times New Roman" pitchFamily="18" charset="0"/>
        </a:defRPr>
      </a:lvl9pPr>
    </p:titleStyle>
    <p:bodyStyle>
      <a:defPPr>
        <a:defRPr kern="1200"/>
      </a:defPPr>
      <a:lvl1pPr marL="1600200" indent="-1600200" algn="l" defTabSz="4267200" rtl="0" eaLnBrk="0" fontAlgn="base" hangingPunct="0">
        <a:spcBef>
          <a:spcPct val="20000"/>
        </a:spcBef>
        <a:spcAft>
          <a:spcPct val="0"/>
        </a:spcAft>
        <a:buChar char="•"/>
        <a:defRPr sz="14900">
          <a:solidFill>
            <a:schemeClr val="tx1"/>
          </a:solidFill>
          <a:latin typeface="+mn-lt"/>
          <a:ea typeface="+mn-ea"/>
          <a:cs typeface="+mn-cs"/>
        </a:defRPr>
      </a:lvl1pPr>
      <a:lvl2pPr marL="3467100" indent="-1333500" algn="l" defTabSz="4267200" rtl="0" eaLnBrk="0" fontAlgn="base" hangingPunct="0">
        <a:spcBef>
          <a:spcPct val="20000"/>
        </a:spcBef>
        <a:spcAft>
          <a:spcPct val="0"/>
        </a:spcAft>
        <a:buChar char="–"/>
        <a:defRPr sz="13100">
          <a:solidFill>
            <a:schemeClr val="tx1"/>
          </a:solidFill>
          <a:latin typeface="+mn-lt"/>
        </a:defRPr>
      </a:lvl2pPr>
      <a:lvl3pPr marL="5334000" indent="-1066800" algn="l" defTabSz="4267200" rtl="0" eaLnBrk="0" fontAlgn="base" hangingPunct="0">
        <a:spcBef>
          <a:spcPct val="20000"/>
        </a:spcBef>
        <a:spcAft>
          <a:spcPct val="0"/>
        </a:spcAft>
        <a:buChar char="•"/>
        <a:defRPr sz="11200">
          <a:solidFill>
            <a:schemeClr val="tx1"/>
          </a:solidFill>
          <a:latin typeface="+mn-lt"/>
        </a:defRPr>
      </a:lvl3pPr>
      <a:lvl4pPr marL="7467600" indent="-1066800" algn="l" defTabSz="4267200" rtl="0" eaLnBrk="0" fontAlgn="base" hangingPunct="0">
        <a:spcBef>
          <a:spcPct val="20000"/>
        </a:spcBef>
        <a:spcAft>
          <a:spcPct val="0"/>
        </a:spcAft>
        <a:buChar char="–"/>
        <a:defRPr sz="9300">
          <a:solidFill>
            <a:schemeClr val="tx1"/>
          </a:solidFill>
          <a:latin typeface="+mn-lt"/>
        </a:defRPr>
      </a:lvl4pPr>
      <a:lvl5pPr marL="9601200" indent="-1066800" algn="l" defTabSz="4267200" rtl="0" eaLnBrk="0" fontAlgn="base" hangingPunct="0">
        <a:spcBef>
          <a:spcPct val="20000"/>
        </a:spcBef>
        <a:spcAft>
          <a:spcPct val="0"/>
        </a:spcAft>
        <a:buChar char="»"/>
        <a:defRPr sz="9300">
          <a:solidFill>
            <a:schemeClr val="tx1"/>
          </a:solidFill>
          <a:latin typeface="+mn-lt"/>
        </a:defRPr>
      </a:lvl5pPr>
      <a:lvl6pPr marL="10058400" indent="-1066800" algn="l" defTabSz="4267200" rtl="0" eaLnBrk="0" fontAlgn="base" hangingPunct="0">
        <a:spcBef>
          <a:spcPct val="20000"/>
        </a:spcBef>
        <a:spcAft>
          <a:spcPct val="0"/>
        </a:spcAft>
        <a:buChar char="»"/>
        <a:defRPr sz="9300">
          <a:solidFill>
            <a:schemeClr val="tx1"/>
          </a:solidFill>
          <a:latin typeface="+mn-lt"/>
        </a:defRPr>
      </a:lvl6pPr>
      <a:lvl7pPr marL="10515600" indent="-1066800" algn="l" defTabSz="4267200" rtl="0" eaLnBrk="0" fontAlgn="base" hangingPunct="0">
        <a:spcBef>
          <a:spcPct val="20000"/>
        </a:spcBef>
        <a:spcAft>
          <a:spcPct val="0"/>
        </a:spcAft>
        <a:buChar char="»"/>
        <a:defRPr sz="9300">
          <a:solidFill>
            <a:schemeClr val="tx1"/>
          </a:solidFill>
          <a:latin typeface="+mn-lt"/>
        </a:defRPr>
      </a:lvl7pPr>
      <a:lvl8pPr marL="10972800" indent="-1066800" algn="l" defTabSz="4267200" rtl="0" eaLnBrk="0" fontAlgn="base" hangingPunct="0">
        <a:spcBef>
          <a:spcPct val="20000"/>
        </a:spcBef>
        <a:spcAft>
          <a:spcPct val="0"/>
        </a:spcAft>
        <a:buChar char="»"/>
        <a:defRPr sz="9300">
          <a:solidFill>
            <a:schemeClr val="tx1"/>
          </a:solidFill>
          <a:latin typeface="+mn-lt"/>
        </a:defRPr>
      </a:lvl8pPr>
      <a:lvl9pPr marL="11430000" indent="-1066800" algn="l" defTabSz="4267200" rtl="0" eaLnBrk="0" fontAlgn="base" hangingPunct="0">
        <a:spcBef>
          <a:spcPct val="20000"/>
        </a:spcBef>
        <a:spcAft>
          <a:spcPct val="0"/>
        </a:spcAft>
        <a:buChar char="»"/>
        <a:defRPr sz="9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1482A5"/>
            </a:gs>
          </a:gsLst>
          <a:lin ang="5400000" scaled="1"/>
        </a:gradFill>
        <a:effectLst/>
      </p:bgPr>
    </p:bg>
    <p:spTree>
      <p:nvGrpSpPr>
        <p:cNvPr id="1" name=""/>
        <p:cNvGrpSpPr/>
        <p:nvPr/>
      </p:nvGrpSpPr>
      <p:grpSpPr>
        <a:xfrm>
          <a:off x="0" y="0"/>
          <a:ext cx="0" cy="0"/>
          <a:chOff x="0" y="0"/>
          <a:chExt cx="0" cy="0"/>
        </a:xfrm>
      </p:grpSpPr>
      <p:sp>
        <p:nvSpPr>
          <p:cNvPr id="41" name="Title 11">
            <a:extLst>
              <a:ext uri="{FF2B5EF4-FFF2-40B4-BE49-F238E27FC236}">
                <a16:creationId xmlns:a16="http://schemas.microsoft.com/office/drawing/2014/main" id="{8785E597-B0C8-4CA8-9A56-A0F3996D088D}"/>
              </a:ext>
            </a:extLst>
          </p:cNvPr>
          <p:cNvSpPr txBox="1"/>
          <p:nvPr/>
        </p:nvSpPr>
        <p:spPr>
          <a:xfrm>
            <a:off x="3657600" y="1385518"/>
            <a:ext cx="36576000" cy="2746935"/>
          </a:xfrm>
          <a:prstGeom prst="rect">
            <a:avLst/>
          </a:prstGeom>
        </p:spPr>
        <p:txBody>
          <a:bodyPr lIns="128016" tIns="64008" rIns="128016" bIns="64008"/>
          <a:lst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8500" dirty="0">
                <a:solidFill>
                  <a:srgbClr val="235078"/>
                </a:solidFill>
                <a:latin typeface="Libre Baskerville" panose="02000000000000000000" pitchFamily="2" charset="0"/>
              </a:rPr>
              <a:t>A Study of Rocket State Estimation Using Inertial Measurement Unit and Global Positioning System Data Fusion</a:t>
            </a:r>
          </a:p>
        </p:txBody>
      </p:sp>
      <p:sp>
        <p:nvSpPr>
          <p:cNvPr id="42" name="Text Placeholder 16">
            <a:extLst>
              <a:ext uri="{FF2B5EF4-FFF2-40B4-BE49-F238E27FC236}">
                <a16:creationId xmlns:a16="http://schemas.microsoft.com/office/drawing/2014/main" id="{EBC3B70E-A392-4069-A147-C1FCF37051AF}"/>
              </a:ext>
            </a:extLst>
          </p:cNvPr>
          <p:cNvSpPr txBox="1"/>
          <p:nvPr/>
        </p:nvSpPr>
        <p:spPr>
          <a:xfrm>
            <a:off x="3657600" y="4528006"/>
            <a:ext cx="36576000" cy="1348061"/>
          </a:xfrm>
          <a:prstGeom prst="rect">
            <a:avLst/>
          </a:prstGeom>
        </p:spPr>
        <p:txBody>
          <a:bodyPr lIns="128016" tIns="64008" rIns="128016" bIns="64008">
            <a:spAutoFit/>
          </a:bodyPr>
          <a:lstStyle>
            <a:defPPr>
              <a:defRPr kern="1200"/>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a:r>
              <a:rPr lang="en-US" sz="3600" dirty="0">
                <a:solidFill>
                  <a:srgbClr val="1482A5"/>
                </a:solidFill>
                <a:latin typeface="Montserrat Light" panose="00000400000000000000" pitchFamily="50" charset="0"/>
              </a:rPr>
              <a:t>Student: Kevin Sun</a:t>
            </a:r>
          </a:p>
          <a:p>
            <a:pPr algn="ctr"/>
            <a:r>
              <a:rPr lang="en-US" sz="3600" dirty="0">
                <a:solidFill>
                  <a:srgbClr val="1482A5"/>
                </a:solidFill>
                <a:latin typeface="Montserrat Light" panose="00000400000000000000" pitchFamily="50" charset="0"/>
              </a:rPr>
              <a:t>Mentor: Andrew Voss</a:t>
            </a:r>
          </a:p>
        </p:txBody>
      </p:sp>
      <p:sp>
        <p:nvSpPr>
          <p:cNvPr id="46" name="Rectangle 45">
            <a:extLst>
              <a:ext uri="{FF2B5EF4-FFF2-40B4-BE49-F238E27FC236}">
                <a16:creationId xmlns:a16="http://schemas.microsoft.com/office/drawing/2014/main" id="{2C718E78-BDD8-4BAD-851F-D423AE935B0D}"/>
              </a:ext>
            </a:extLst>
          </p:cNvPr>
          <p:cNvSpPr/>
          <p:nvPr/>
        </p:nvSpPr>
        <p:spPr>
          <a:xfrm>
            <a:off x="685800" y="7625059"/>
            <a:ext cx="10058400" cy="64019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dirty="0">
              <a:latin typeface="+mj-lt"/>
            </a:endParaRPr>
          </a:p>
        </p:txBody>
      </p:sp>
      <p:sp>
        <p:nvSpPr>
          <p:cNvPr id="47" name="Rectangle 46">
            <a:extLst>
              <a:ext uri="{FF2B5EF4-FFF2-40B4-BE49-F238E27FC236}">
                <a16:creationId xmlns:a16="http://schemas.microsoft.com/office/drawing/2014/main" id="{B9C39BF6-8B9A-45D3-A730-4CDDF5EAA7F1}"/>
              </a:ext>
            </a:extLst>
          </p:cNvPr>
          <p:cNvSpPr/>
          <p:nvPr/>
        </p:nvSpPr>
        <p:spPr>
          <a:xfrm>
            <a:off x="11734800" y="7625059"/>
            <a:ext cx="20494232" cy="117153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endParaRPr lang="en-US" altLang="zh-CN" dirty="0">
              <a:solidFill>
                <a:srgbClr val="1482A5"/>
              </a:solidFill>
              <a:latin typeface="Montserrat Light" panose="00000400000000000000" pitchFamily="50" charset="0"/>
              <a:ea typeface="Open Sans" panose="020B0606030504020204" pitchFamily="34" charset="0"/>
              <a:cs typeface="Open Sans" panose="020B0606030504020204" pitchFamily="34" charset="0"/>
            </a:endParaRPr>
          </a:p>
        </p:txBody>
      </p:sp>
      <p:sp>
        <p:nvSpPr>
          <p:cNvPr id="48" name="Rectangle 47">
            <a:extLst>
              <a:ext uri="{FF2B5EF4-FFF2-40B4-BE49-F238E27FC236}">
                <a16:creationId xmlns:a16="http://schemas.microsoft.com/office/drawing/2014/main" id="{3E6D1C9C-2516-4738-BC80-673A19ECE5BD}"/>
              </a:ext>
            </a:extLst>
          </p:cNvPr>
          <p:cNvSpPr/>
          <p:nvPr/>
        </p:nvSpPr>
        <p:spPr>
          <a:xfrm>
            <a:off x="33152080" y="13771281"/>
            <a:ext cx="10058400" cy="45748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dirty="0"/>
          </a:p>
        </p:txBody>
      </p:sp>
      <p:sp>
        <p:nvSpPr>
          <p:cNvPr id="50" name="Rectangle 49">
            <a:extLst>
              <a:ext uri="{FF2B5EF4-FFF2-40B4-BE49-F238E27FC236}">
                <a16:creationId xmlns:a16="http://schemas.microsoft.com/office/drawing/2014/main" id="{2EC9A64B-144F-4668-B416-097C0312FF96}"/>
              </a:ext>
            </a:extLst>
          </p:cNvPr>
          <p:cNvSpPr/>
          <p:nvPr/>
        </p:nvSpPr>
        <p:spPr>
          <a:xfrm>
            <a:off x="663388" y="18725999"/>
            <a:ext cx="10058400" cy="1350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1" name="Rectangle 50">
            <a:extLst>
              <a:ext uri="{FF2B5EF4-FFF2-40B4-BE49-F238E27FC236}">
                <a16:creationId xmlns:a16="http://schemas.microsoft.com/office/drawing/2014/main" id="{BF801B80-E24E-4773-AC4E-37DC17B0424E}"/>
              </a:ext>
            </a:extLst>
          </p:cNvPr>
          <p:cNvSpPr/>
          <p:nvPr/>
        </p:nvSpPr>
        <p:spPr>
          <a:xfrm>
            <a:off x="663388" y="14476653"/>
            <a:ext cx="10058400" cy="3673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dirty="0"/>
          </a:p>
        </p:txBody>
      </p:sp>
      <p:sp>
        <p:nvSpPr>
          <p:cNvPr id="52" name="Rectangle 51">
            <a:extLst>
              <a:ext uri="{FF2B5EF4-FFF2-40B4-BE49-F238E27FC236}">
                <a16:creationId xmlns:a16="http://schemas.microsoft.com/office/drawing/2014/main" id="{F6D8A1CF-B987-4F36-8586-4BEDACCCAB04}"/>
              </a:ext>
            </a:extLst>
          </p:cNvPr>
          <p:cNvSpPr/>
          <p:nvPr/>
        </p:nvSpPr>
        <p:spPr>
          <a:xfrm>
            <a:off x="33128465" y="22251068"/>
            <a:ext cx="10058400" cy="5999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3" name="TextBox 52">
            <a:extLst>
              <a:ext uri="{FF2B5EF4-FFF2-40B4-BE49-F238E27FC236}">
                <a16:creationId xmlns:a16="http://schemas.microsoft.com/office/drawing/2014/main" id="{B9BDD4D7-12C6-4DBA-AD93-2C88BC17BC8B}"/>
              </a:ext>
            </a:extLst>
          </p:cNvPr>
          <p:cNvSpPr txBox="1"/>
          <p:nvPr/>
        </p:nvSpPr>
        <p:spPr>
          <a:xfrm>
            <a:off x="914400" y="8745118"/>
            <a:ext cx="9601200" cy="4832092"/>
          </a:xfrm>
          <a:prstGeom prst="rect">
            <a:avLst/>
          </a:prstGeom>
          <a:noFill/>
        </p:spPr>
        <p:txBody>
          <a:bodyPr wrap="square" rtlCol="0">
            <a:spAutoFit/>
          </a:bodyPr>
          <a:lstStyle>
            <a:defPPr>
              <a:defRPr kern="1200"/>
            </a:defPPr>
          </a:lstStyle>
          <a:p>
            <a:r>
              <a:rPr lang="en-US" altLang="zh-CN" sz="2800" dirty="0">
                <a:latin typeface=""/>
              </a:rPr>
              <a:t>Accurate state estimation is important for rocket navigation because position, velocity, and attitude cannot always be measured directly. This project uses simulated IMU and GPS data with an Extended Kalman Filter to estimate rocket motion. The IMU predicts the rocket state using angular rate and acceleration, while GPS measurements correct accumulated drift. The results show that the EKF estimate follows the general rocket trajectory and keeps errors bounded over time. Sensitivity analysis shows that GPS update frequency and process noise strongly affect estimation accuracy.</a:t>
            </a:r>
          </a:p>
        </p:txBody>
      </p:sp>
      <p:sp>
        <p:nvSpPr>
          <p:cNvPr id="54" name="TextBox 53">
            <a:extLst>
              <a:ext uri="{FF2B5EF4-FFF2-40B4-BE49-F238E27FC236}">
                <a16:creationId xmlns:a16="http://schemas.microsoft.com/office/drawing/2014/main" id="{E4864E4E-50A2-403F-84B8-E4F7E820612B}"/>
              </a:ext>
            </a:extLst>
          </p:cNvPr>
          <p:cNvSpPr txBox="1"/>
          <p:nvPr/>
        </p:nvSpPr>
        <p:spPr>
          <a:xfrm>
            <a:off x="914400" y="8077206"/>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Abstract</a:t>
            </a:r>
          </a:p>
        </p:txBody>
      </p:sp>
      <p:sp>
        <p:nvSpPr>
          <p:cNvPr id="55" name="Rectangle 54">
            <a:extLst>
              <a:ext uri="{FF2B5EF4-FFF2-40B4-BE49-F238E27FC236}">
                <a16:creationId xmlns:a16="http://schemas.microsoft.com/office/drawing/2014/main" id="{32418A42-DDE0-497E-98DF-5F9BFF98DA6B}"/>
              </a:ext>
            </a:extLst>
          </p:cNvPr>
          <p:cNvSpPr/>
          <p:nvPr/>
        </p:nvSpPr>
        <p:spPr>
          <a:xfrm>
            <a:off x="33147000" y="28576718"/>
            <a:ext cx="10058400" cy="3655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dirty="0"/>
          </a:p>
        </p:txBody>
      </p:sp>
      <p:sp>
        <p:nvSpPr>
          <p:cNvPr id="56" name="TextBox 55">
            <a:extLst>
              <a:ext uri="{FF2B5EF4-FFF2-40B4-BE49-F238E27FC236}">
                <a16:creationId xmlns:a16="http://schemas.microsoft.com/office/drawing/2014/main" id="{1D434DB1-CA03-4AE7-BD42-F2F4837CE20D}"/>
              </a:ext>
            </a:extLst>
          </p:cNvPr>
          <p:cNvSpPr txBox="1"/>
          <p:nvPr/>
        </p:nvSpPr>
        <p:spPr>
          <a:xfrm>
            <a:off x="33375600" y="29561135"/>
            <a:ext cx="9601200" cy="954107"/>
          </a:xfrm>
          <a:prstGeom prst="rect">
            <a:avLst/>
          </a:prstGeom>
          <a:noFill/>
        </p:spPr>
        <p:txBody>
          <a:bodyPr wrap="square" rtlCol="0">
            <a:spAutoFit/>
          </a:bodyPr>
          <a:lstStyle>
            <a:defPPr>
              <a:defRPr kern="1200"/>
            </a:defPPr>
          </a:lstStyle>
          <a:p>
            <a:r>
              <a:rPr lang="en-US" sz="2800" dirty="0">
                <a:latin typeface="Montserrat Light" panose="00000400000000000000" pitchFamily="50" charset="0"/>
                <a:ea typeface="Open Sans" panose="020B0606030504020204" pitchFamily="34" charset="0"/>
                <a:cs typeface="Open Sans" panose="020B0606030504020204" pitchFamily="34" charset="0"/>
              </a:rPr>
              <a:t>I would like to thank my mentor, Andrew Voss, for guidance and feedback throughout this project.</a:t>
            </a:r>
          </a:p>
        </p:txBody>
      </p:sp>
      <p:sp>
        <p:nvSpPr>
          <p:cNvPr id="57" name="TextBox 56">
            <a:extLst>
              <a:ext uri="{FF2B5EF4-FFF2-40B4-BE49-F238E27FC236}">
                <a16:creationId xmlns:a16="http://schemas.microsoft.com/office/drawing/2014/main" id="{992CC346-56CD-4384-BB14-A915BC781C78}"/>
              </a:ext>
            </a:extLst>
          </p:cNvPr>
          <p:cNvSpPr txBox="1"/>
          <p:nvPr/>
        </p:nvSpPr>
        <p:spPr>
          <a:xfrm>
            <a:off x="33375600" y="28893222"/>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Acknowledgements</a:t>
            </a:r>
          </a:p>
        </p:txBody>
      </p:sp>
      <p:sp>
        <p:nvSpPr>
          <p:cNvPr id="58" name="TextBox 57">
            <a:extLst>
              <a:ext uri="{FF2B5EF4-FFF2-40B4-BE49-F238E27FC236}">
                <a16:creationId xmlns:a16="http://schemas.microsoft.com/office/drawing/2014/main" id="{E3DA8D0E-1298-4193-913A-0FE766B77D13}"/>
              </a:ext>
            </a:extLst>
          </p:cNvPr>
          <p:cNvSpPr txBox="1"/>
          <p:nvPr/>
        </p:nvSpPr>
        <p:spPr>
          <a:xfrm>
            <a:off x="33321609" y="14768013"/>
            <a:ext cx="9601200" cy="3416320"/>
          </a:xfrm>
          <a:prstGeom prst="rect">
            <a:avLst/>
          </a:prstGeom>
          <a:noFill/>
        </p:spPr>
        <p:txBody>
          <a:bodyPr wrap="square" rtlCol="0">
            <a:spAutoFit/>
          </a:bodyPr>
          <a:lstStyle>
            <a:defPPr>
              <a:defRPr kern="1200"/>
            </a:defPPr>
          </a:lstStyle>
          <a:p>
            <a:r>
              <a:rPr lang="en-US" dirty="0">
                <a:latin typeface="Montserrat Light" panose="00000400000000000000" pitchFamily="50" charset="0"/>
                <a:ea typeface="Open Sans" panose="020B0606030504020204" pitchFamily="34" charset="0"/>
                <a:cs typeface="Open Sans" panose="020B0606030504020204" pitchFamily="34" charset="0"/>
              </a:rPr>
              <a:t>This project demonstrates a working framework for rocket state estimation using IMU and GPS data fusion. The Extended Kalman Filter was able to track the general rocket trajectory, correct IMU drift, and keep the estimation error bounded during the simulation. The sensitivity analysis shows that GPS update frequency and process noise are important factors in the filter’s performance. These results suggest that both sensor selection and EKF tuning are important for accurate rocket navigation and guidance.</a:t>
            </a:r>
          </a:p>
        </p:txBody>
      </p:sp>
      <p:sp>
        <p:nvSpPr>
          <p:cNvPr id="59" name="TextBox 58">
            <a:extLst>
              <a:ext uri="{FF2B5EF4-FFF2-40B4-BE49-F238E27FC236}">
                <a16:creationId xmlns:a16="http://schemas.microsoft.com/office/drawing/2014/main" id="{D07EEF88-ACF9-4467-B180-074FC642245A}"/>
              </a:ext>
            </a:extLst>
          </p:cNvPr>
          <p:cNvSpPr txBox="1"/>
          <p:nvPr/>
        </p:nvSpPr>
        <p:spPr>
          <a:xfrm>
            <a:off x="33256912" y="14022032"/>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Conclusion</a:t>
            </a:r>
          </a:p>
        </p:txBody>
      </p:sp>
      <p:sp>
        <p:nvSpPr>
          <p:cNvPr id="60" name="TextBox 59">
            <a:extLst>
              <a:ext uri="{FF2B5EF4-FFF2-40B4-BE49-F238E27FC236}">
                <a16:creationId xmlns:a16="http://schemas.microsoft.com/office/drawing/2014/main" id="{22B0201C-B275-4172-AE5F-42B6EA405F41}"/>
              </a:ext>
            </a:extLst>
          </p:cNvPr>
          <p:cNvSpPr txBox="1"/>
          <p:nvPr/>
        </p:nvSpPr>
        <p:spPr>
          <a:xfrm>
            <a:off x="33357065" y="23351653"/>
            <a:ext cx="9601200" cy="5201424"/>
          </a:xfrm>
          <a:prstGeom prst="rect">
            <a:avLst/>
          </a:prstGeom>
          <a:noFill/>
        </p:spPr>
        <p:txBody>
          <a:bodyPr wrap="square" rtlCol="0">
            <a:spAutoFit/>
          </a:bodyPr>
          <a:lstStyle>
            <a:defPPr>
              <a:defRPr kern="1200"/>
            </a:defPPr>
          </a:lstStyle>
          <a:p>
            <a:r>
              <a:rPr lang="en-US" sz="2800" dirty="0">
                <a:latin typeface=""/>
                <a:ea typeface="Open Sans" panose="020B0606030504020204" pitchFamily="34" charset="0"/>
                <a:cs typeface="Open Sans" panose="020B0606030504020204" pitchFamily="34" charset="0"/>
              </a:rPr>
              <a:t>1. </a:t>
            </a:r>
            <a:r>
              <a:rPr lang="en-US" altLang="zh-CN" sz="2800" dirty="0">
                <a:latin typeface=""/>
              </a:rPr>
              <a:t>Josselson, R. </a:t>
            </a:r>
            <a:r>
              <a:rPr lang="en-US" altLang="zh-CN" sz="2800" i="1" dirty="0">
                <a:latin typeface=""/>
              </a:rPr>
              <a:t>Introduction to 6-DOF Simulation of Air Vehicles</a:t>
            </a:r>
            <a:r>
              <a:rPr lang="en-US" altLang="zh-CN" sz="2800" dirty="0">
                <a:latin typeface=""/>
              </a:rPr>
              <a:t>. 1997.</a:t>
            </a:r>
          </a:p>
          <a:p>
            <a:r>
              <a:rPr lang="en-US" sz="2800" dirty="0">
                <a:latin typeface=""/>
                <a:ea typeface="Open Sans" panose="020B0606030504020204" pitchFamily="34" charset="0"/>
                <a:cs typeface="Open Sans" panose="020B0606030504020204" pitchFamily="34" charset="0"/>
              </a:rPr>
              <a:t>2. </a:t>
            </a:r>
            <a:r>
              <a:rPr lang="en-US" altLang="zh-CN" sz="2800" dirty="0">
                <a:latin typeface=""/>
              </a:rPr>
              <a:t>Lee, J. K., Edward J. Park, and Stephen N. </a:t>
            </a:r>
            <a:r>
              <a:rPr lang="en-US" altLang="zh-CN" sz="2800" dirty="0" err="1">
                <a:latin typeface=""/>
              </a:rPr>
              <a:t>Robinovitch</a:t>
            </a:r>
            <a:r>
              <a:rPr lang="en-US" altLang="zh-CN" sz="2800" dirty="0">
                <a:latin typeface=""/>
              </a:rPr>
              <a:t>. “Estimation of Attitude and External Acceleration Using Inertial Sensor Measurement During Various Dynamic Conditions.” </a:t>
            </a:r>
            <a:r>
              <a:rPr lang="en-US" altLang="zh-CN" sz="2800" i="1" dirty="0">
                <a:latin typeface=""/>
              </a:rPr>
              <a:t>IEEE Transactions on Instrumentation and Measurement</a:t>
            </a:r>
            <a:r>
              <a:rPr lang="en-US" altLang="zh-CN" sz="2800" dirty="0">
                <a:latin typeface=""/>
              </a:rPr>
              <a:t>, vol. 61, no. 8, 2012, pp. 2262–2273. </a:t>
            </a:r>
          </a:p>
          <a:p>
            <a:r>
              <a:rPr lang="en-US" sz="2800" dirty="0">
                <a:latin typeface=""/>
                <a:ea typeface="Open Sans" panose="020B0606030504020204" pitchFamily="34" charset="0"/>
                <a:cs typeface="Open Sans" panose="020B0606030504020204" pitchFamily="34" charset="0"/>
              </a:rPr>
              <a:t>3. </a:t>
            </a:r>
            <a:r>
              <a:rPr lang="en-US" altLang="zh-CN" sz="2800" dirty="0">
                <a:latin typeface=""/>
              </a:rPr>
              <a:t>Zheng, Albert, et al. “Integrated State Estimation Development for Actively Controlled Rockets.” </a:t>
            </a:r>
            <a:r>
              <a:rPr lang="en-US" altLang="zh-CN" sz="2800" i="1" dirty="0">
                <a:latin typeface=""/>
              </a:rPr>
              <a:t>2025 Regional Student Conferences</a:t>
            </a:r>
            <a:r>
              <a:rPr lang="en-US" altLang="zh-CN" sz="2800" dirty="0">
                <a:latin typeface=""/>
              </a:rPr>
              <a:t>, American Institute of Aeronautics and Astronautics, 2025.</a:t>
            </a:r>
          </a:p>
          <a:p>
            <a:endParaRPr lang="en-US" dirty="0">
              <a:solidFill>
                <a:srgbClr val="1482A5"/>
              </a:solidFill>
              <a:latin typeface="Montserrat Light" panose="00000400000000000000" pitchFamily="50" charset="0"/>
              <a:ea typeface="Open Sans" panose="020B0606030504020204" pitchFamily="34" charset="0"/>
              <a:cs typeface="Open Sans" panose="020B0606030504020204" pitchFamily="34" charset="0"/>
            </a:endParaRPr>
          </a:p>
        </p:txBody>
      </p:sp>
      <p:sp>
        <p:nvSpPr>
          <p:cNvPr id="61" name="TextBox 60">
            <a:extLst>
              <a:ext uri="{FF2B5EF4-FFF2-40B4-BE49-F238E27FC236}">
                <a16:creationId xmlns:a16="http://schemas.microsoft.com/office/drawing/2014/main" id="{A6E6C31F-098B-45F7-BEE5-8A51FA70D59F}"/>
              </a:ext>
            </a:extLst>
          </p:cNvPr>
          <p:cNvSpPr txBox="1"/>
          <p:nvPr/>
        </p:nvSpPr>
        <p:spPr>
          <a:xfrm>
            <a:off x="33357065" y="22666567"/>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References</a:t>
            </a:r>
          </a:p>
        </p:txBody>
      </p:sp>
      <p:sp>
        <p:nvSpPr>
          <p:cNvPr id="64" name="TextBox 63">
            <a:extLst>
              <a:ext uri="{FF2B5EF4-FFF2-40B4-BE49-F238E27FC236}">
                <a16:creationId xmlns:a16="http://schemas.microsoft.com/office/drawing/2014/main" id="{499918C8-D8D3-4947-B7FD-9341EAE5F7F2}"/>
              </a:ext>
            </a:extLst>
          </p:cNvPr>
          <p:cNvSpPr txBox="1"/>
          <p:nvPr/>
        </p:nvSpPr>
        <p:spPr>
          <a:xfrm>
            <a:off x="914400" y="15568451"/>
            <a:ext cx="9601200" cy="1938992"/>
          </a:xfrm>
          <a:prstGeom prst="rect">
            <a:avLst/>
          </a:prstGeom>
          <a:noFill/>
        </p:spPr>
        <p:txBody>
          <a:bodyPr wrap="square" rtlCol="0">
            <a:spAutoFit/>
          </a:bodyPr>
          <a:lstStyle>
            <a:defPPr>
              <a:defRPr kern="1200"/>
            </a:defPPr>
          </a:lstStyle>
          <a:p>
            <a:pPr marL="457200" indent="-457200">
              <a:buAutoNum type="arabicPeriod"/>
            </a:pPr>
            <a:r>
              <a:rPr lang="en-US" dirty="0">
                <a:latin typeface="Montserrat Light" panose="00000400000000000000" pitchFamily="50" charset="0"/>
                <a:ea typeface="Open Sans" panose="020B0606030504020204" pitchFamily="34" charset="0"/>
                <a:cs typeface="Open Sans" panose="020B0606030504020204" pitchFamily="34" charset="0"/>
              </a:rPr>
              <a:t>NumPy</a:t>
            </a:r>
          </a:p>
          <a:p>
            <a:pPr marL="457200" indent="-457200">
              <a:buAutoNum type="arabicPeriod"/>
            </a:pPr>
            <a:r>
              <a:rPr lang="en-US" dirty="0">
                <a:latin typeface="Montserrat Light" panose="00000400000000000000" pitchFamily="50" charset="0"/>
                <a:ea typeface="Open Sans" panose="020B0606030504020204" pitchFamily="34" charset="0"/>
                <a:cs typeface="Open Sans" panose="020B0606030504020204" pitchFamily="34" charset="0"/>
              </a:rPr>
              <a:t>Matplotlib</a:t>
            </a:r>
          </a:p>
          <a:p>
            <a:pPr marL="457200" indent="-457200">
              <a:buAutoNum type="arabicPeriod"/>
            </a:pPr>
            <a:r>
              <a:rPr lang="en-US" dirty="0">
                <a:latin typeface="Montserrat Light" panose="00000400000000000000" pitchFamily="50" charset="0"/>
                <a:ea typeface="Open Sans" panose="020B0606030504020204" pitchFamily="34" charset="0"/>
                <a:cs typeface="Open Sans" panose="020B0606030504020204" pitchFamily="34" charset="0"/>
              </a:rPr>
              <a:t>Simulated IMU data</a:t>
            </a:r>
          </a:p>
          <a:p>
            <a:pPr marL="457200" indent="-457200">
              <a:buAutoNum type="arabicPeriod"/>
            </a:pPr>
            <a:r>
              <a:rPr lang="en-US" dirty="0">
                <a:latin typeface="Montserrat Light" panose="00000400000000000000" pitchFamily="50" charset="0"/>
                <a:ea typeface="Open Sans" panose="020B0606030504020204" pitchFamily="34" charset="0"/>
                <a:cs typeface="Open Sans" panose="020B0606030504020204" pitchFamily="34" charset="0"/>
              </a:rPr>
              <a:t>Simulated GPS data</a:t>
            </a:r>
          </a:p>
          <a:p>
            <a:pPr marL="457200" indent="-457200">
              <a:buAutoNum type="arabicPeriod"/>
            </a:pPr>
            <a:r>
              <a:rPr lang="en-US" dirty="0">
                <a:latin typeface="Montserrat Light" panose="00000400000000000000" pitchFamily="50" charset="0"/>
                <a:ea typeface="Open Sans" panose="020B0606030504020204" pitchFamily="34" charset="0"/>
                <a:cs typeface="Open Sans" panose="020B0606030504020204" pitchFamily="34" charset="0"/>
              </a:rPr>
              <a:t>Extended Kalman Filter algorithm</a:t>
            </a:r>
          </a:p>
        </p:txBody>
      </p:sp>
      <p:sp>
        <p:nvSpPr>
          <p:cNvPr id="65" name="TextBox 64">
            <a:extLst>
              <a:ext uri="{FF2B5EF4-FFF2-40B4-BE49-F238E27FC236}">
                <a16:creationId xmlns:a16="http://schemas.microsoft.com/office/drawing/2014/main" id="{68744D3E-CEF9-4748-9719-25AAABF27BDD}"/>
              </a:ext>
            </a:extLst>
          </p:cNvPr>
          <p:cNvSpPr txBox="1"/>
          <p:nvPr/>
        </p:nvSpPr>
        <p:spPr>
          <a:xfrm>
            <a:off x="891988" y="14905109"/>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Materials</a:t>
            </a:r>
          </a:p>
        </p:txBody>
      </p:sp>
      <mc:AlternateContent xmlns:mc="http://schemas.openxmlformats.org/markup-compatibility/2006">
        <mc:Choice xmlns:a14="http://schemas.microsoft.com/office/drawing/2010/main" Requires="a14">
          <p:sp>
            <p:nvSpPr>
              <p:cNvPr id="66" name="TextBox 65">
                <a:extLst>
                  <a:ext uri="{FF2B5EF4-FFF2-40B4-BE49-F238E27FC236}">
                    <a16:creationId xmlns:a16="http://schemas.microsoft.com/office/drawing/2014/main" id="{223EAA92-7B93-4F15-A4CA-18552CBA76AE}"/>
                  </a:ext>
                </a:extLst>
              </p:cNvPr>
              <p:cNvSpPr txBox="1"/>
              <p:nvPr/>
            </p:nvSpPr>
            <p:spPr>
              <a:xfrm>
                <a:off x="891988" y="19945864"/>
                <a:ext cx="9601200" cy="12686422"/>
              </a:xfrm>
              <a:prstGeom prst="rect">
                <a:avLst/>
              </a:prstGeom>
              <a:noFill/>
            </p:spPr>
            <p:txBody>
              <a:bodyPr wrap="square" rtlCol="0">
                <a:spAutoFit/>
              </a:bodyPr>
              <a:lstStyle>
                <a:defPPr>
                  <a:defRPr kern="1200"/>
                </a:defPPr>
              </a:lstStyle>
              <a:p>
                <a:r>
                  <a:rPr lang="en-US" dirty="0">
                    <a:latin typeface="Montserrat Light" panose="00000400000000000000" pitchFamily="50" charset="0"/>
                    <a:ea typeface="Open Sans" panose="020B0606030504020204" pitchFamily="34" charset="0"/>
                    <a:cs typeface="Open Sans" panose="020B0606030504020204" pitchFamily="34" charset="0"/>
                  </a:rPr>
                  <a:t>The rocket state is defined as quaternion attitude, velocity, and position: </a:t>
                </a:r>
              </a:p>
              <a:p>
                <a:pPr algn="ctr"/>
                <a14:m>
                  <m:oMath xmlns:m="http://schemas.openxmlformats.org/officeDocument/2006/math">
                    <m:r>
                      <a:rPr lang="en-US" b="0" i="1" smtClean="0">
                        <a:latin typeface="Cambria Math" panose="02040503050406030204" pitchFamily="18" charset="0"/>
                        <a:ea typeface="Open Sans" panose="020B0606030504020204" pitchFamily="34" charset="0"/>
                        <a:cs typeface="Open Sans" panose="020B0606030504020204" pitchFamily="34" charset="0"/>
                      </a:rPr>
                      <m:t>𝑥</m:t>
                    </m:r>
                    <m:r>
                      <a:rPr lang="en-US" b="0" i="1" smtClean="0">
                        <a:latin typeface="Cambria Math" panose="02040503050406030204" pitchFamily="18" charset="0"/>
                        <a:ea typeface="Open Sans" panose="020B0606030504020204" pitchFamily="34" charset="0"/>
                        <a:cs typeface="Open Sans" panose="020B0606030504020204" pitchFamily="34" charset="0"/>
                      </a:rPr>
                      <m:t>=[</m:t>
                    </m:r>
                    <m:sSub>
                      <m:sSubPr>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𝑞</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𝑤</m:t>
                        </m:r>
                      </m:sub>
                    </m:sSub>
                    <m:sSub>
                      <m:sSubPr>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 </m:t>
                        </m:r>
                        <m:r>
                          <a:rPr lang="en-US" altLang="zh-CN" b="0" i="1" smtClean="0">
                            <a:latin typeface="Cambria Math" panose="02040503050406030204" pitchFamily="18" charset="0"/>
                            <a:ea typeface="Open Sans" panose="020B0606030504020204" pitchFamily="34" charset="0"/>
                            <a:cs typeface="Open Sans" panose="020B0606030504020204" pitchFamily="34" charset="0"/>
                          </a:rPr>
                          <m:t>𝑞</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𝑥</m:t>
                        </m:r>
                      </m:sub>
                    </m:sSub>
                    <m:sSub>
                      <m:sSubPr>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 </m:t>
                        </m:r>
                        <m:r>
                          <a:rPr lang="en-US" altLang="zh-CN" b="0" i="1" smtClean="0">
                            <a:latin typeface="Cambria Math" panose="02040503050406030204" pitchFamily="18" charset="0"/>
                            <a:ea typeface="Open Sans" panose="020B0606030504020204" pitchFamily="34" charset="0"/>
                            <a:cs typeface="Open Sans" panose="020B0606030504020204" pitchFamily="34" charset="0"/>
                          </a:rPr>
                          <m:t>𝑞</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𝑦</m:t>
                        </m:r>
                      </m:sub>
                    </m:sSub>
                    <m:r>
                      <a:rPr lang="en-US" altLang="zh-CN" b="0" i="1" smtClean="0">
                        <a:latin typeface="Cambria Math" panose="02040503050406030204" pitchFamily="18" charset="0"/>
                        <a:ea typeface="Open Sans" panose="020B0606030504020204" pitchFamily="34" charset="0"/>
                        <a:cs typeface="Open Sans" panose="020B0606030504020204" pitchFamily="34" charset="0"/>
                      </a:rPr>
                      <m:t> </m:t>
                    </m:r>
                    <m:sSub>
                      <m:sSubPr>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𝑞</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𝑧</m:t>
                        </m:r>
                      </m:sub>
                    </m:sSub>
                    <m:r>
                      <a:rPr lang="en-US" altLang="zh-CN" b="0" i="1" smtClean="0">
                        <a:latin typeface="Cambria Math" panose="02040503050406030204" pitchFamily="18" charset="0"/>
                        <a:ea typeface="Open Sans" panose="020B0606030504020204" pitchFamily="34" charset="0"/>
                        <a:cs typeface="Open Sans" panose="020B0606030504020204" pitchFamily="34" charset="0"/>
                      </a:rPr>
                      <m:t> </m:t>
                    </m:r>
                    <m:sSub>
                      <m:sSubPr>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𝑣</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𝑥</m:t>
                        </m:r>
                      </m:sub>
                    </m:sSub>
                    <m:r>
                      <a:rPr lang="en-US" altLang="zh-CN" b="0" i="1" smtClean="0">
                        <a:latin typeface="Cambria Math" panose="02040503050406030204" pitchFamily="18" charset="0"/>
                        <a:ea typeface="Open Sans" panose="020B0606030504020204" pitchFamily="34" charset="0"/>
                        <a:cs typeface="Open Sans" panose="020B0606030504020204" pitchFamily="34" charset="0"/>
                      </a:rPr>
                      <m:t> </m:t>
                    </m:r>
                    <m:sSub>
                      <m:sSubPr>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𝑣</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𝑦</m:t>
                        </m:r>
                      </m:sub>
                    </m:sSub>
                    <m:r>
                      <a:rPr lang="en-US" altLang="zh-CN" b="0" i="1" smtClean="0">
                        <a:latin typeface="Cambria Math" panose="02040503050406030204" pitchFamily="18" charset="0"/>
                        <a:ea typeface="Open Sans" panose="020B0606030504020204" pitchFamily="34" charset="0"/>
                        <a:cs typeface="Open Sans" panose="020B0606030504020204" pitchFamily="34" charset="0"/>
                      </a:rPr>
                      <m:t> </m:t>
                    </m:r>
                    <m:sSub>
                      <m:sSubPr>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𝑣</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𝑧</m:t>
                        </m:r>
                      </m:sub>
                    </m:sSub>
                    <m:r>
                      <a:rPr lang="en-US" altLang="zh-CN" b="0" i="1" smtClean="0">
                        <a:latin typeface="Cambria Math" panose="02040503050406030204" pitchFamily="18" charset="0"/>
                        <a:ea typeface="Open Sans" panose="020B0606030504020204" pitchFamily="34" charset="0"/>
                        <a:cs typeface="Open Sans" panose="020B0606030504020204" pitchFamily="34" charset="0"/>
                      </a:rPr>
                      <m:t> </m:t>
                    </m:r>
                    <m:sSub>
                      <m:sSubPr>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𝑝</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𝑥</m:t>
                        </m:r>
                      </m:sub>
                    </m:sSub>
                    <m:r>
                      <a:rPr lang="en-US" altLang="zh-CN" b="0" i="1" smtClean="0">
                        <a:latin typeface="Cambria Math" panose="02040503050406030204" pitchFamily="18" charset="0"/>
                        <a:ea typeface="Open Sans" panose="020B0606030504020204" pitchFamily="34" charset="0"/>
                        <a:cs typeface="Open Sans" panose="020B0606030504020204" pitchFamily="34" charset="0"/>
                      </a:rPr>
                      <m:t> </m:t>
                    </m:r>
                    <m:sSub>
                      <m:sSubPr>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𝑝</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𝑦</m:t>
                        </m:r>
                      </m:sub>
                    </m:sSub>
                    <m:r>
                      <a:rPr lang="en-US" altLang="zh-CN" b="0" i="1" smtClean="0">
                        <a:latin typeface="Cambria Math" panose="02040503050406030204" pitchFamily="18" charset="0"/>
                        <a:ea typeface="Open Sans" panose="020B0606030504020204" pitchFamily="34" charset="0"/>
                        <a:cs typeface="Open Sans" panose="020B0606030504020204" pitchFamily="34" charset="0"/>
                      </a:rPr>
                      <m:t> </m:t>
                    </m:r>
                    <m:sSub>
                      <m:sSubPr>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𝑝</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𝑧</m:t>
                        </m:r>
                      </m:sub>
                    </m:sSub>
                    <m:sSup>
                      <m:sSupPr>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sSup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m:t>
                        </m:r>
                      </m:e>
                      <m:sup>
                        <m:r>
                          <a:rPr lang="en-US" altLang="zh-CN" b="0" i="1" smtClean="0">
                            <a:latin typeface="Cambria Math" panose="02040503050406030204" pitchFamily="18" charset="0"/>
                            <a:ea typeface="Open Sans" panose="020B0606030504020204" pitchFamily="34" charset="0"/>
                            <a:cs typeface="Open Sans" panose="020B0606030504020204" pitchFamily="34" charset="0"/>
                          </a:rPr>
                          <m:t>𝑇</m:t>
                        </m:r>
                      </m:sup>
                    </m:sSup>
                  </m:oMath>
                </a14:m>
                <a:r>
                  <a:rPr lang="en-US" altLang="zh-CN" b="0" dirty="0">
                    <a:latin typeface="Montserrat Light" panose="00000400000000000000" pitchFamily="50" charset="0"/>
                    <a:ea typeface="Open Sans" panose="020B0606030504020204" pitchFamily="34" charset="0"/>
                    <a:cs typeface="Open Sans" panose="020B0606030504020204" pitchFamily="34" charset="0"/>
                  </a:rPr>
                  <a:t> </a:t>
                </a:r>
              </a:p>
              <a:p>
                <a:r>
                  <a:rPr lang="en-US" altLang="zh-CN" b="0" dirty="0">
                    <a:latin typeface="Montserrat Light" panose="00000400000000000000" pitchFamily="50" charset="0"/>
                    <a:ea typeface="Open Sans" panose="020B0606030504020204" pitchFamily="34" charset="0"/>
                    <a:cs typeface="Open Sans" panose="020B0606030504020204" pitchFamily="34" charset="0"/>
                  </a:rPr>
                  <a:t>where </a:t>
                </a:r>
                <a14:m>
                  <m:oMath xmlns:m="http://schemas.openxmlformats.org/officeDocument/2006/math">
                    <m:r>
                      <a:rPr lang="en-US" altLang="zh-CN" b="0" i="1" smtClean="0">
                        <a:latin typeface="Cambria Math" panose="02040503050406030204" pitchFamily="18" charset="0"/>
                        <a:ea typeface="Open Sans" panose="020B0606030504020204" pitchFamily="34" charset="0"/>
                        <a:cs typeface="Open Sans" panose="020B0606030504020204" pitchFamily="34" charset="0"/>
                      </a:rPr>
                      <m:t>𝑞</m:t>
                    </m:r>
                  </m:oMath>
                </a14:m>
                <a:r>
                  <a:rPr lang="en-US" altLang="zh-CN" b="0" dirty="0">
                    <a:latin typeface="Montserrat Light" panose="00000400000000000000" pitchFamily="50" charset="0"/>
                    <a:ea typeface="Open Sans" panose="020B0606030504020204" pitchFamily="34" charset="0"/>
                    <a:cs typeface="Open Sans" panose="020B0606030504020204" pitchFamily="34" charset="0"/>
                  </a:rPr>
                  <a:t> is the attitude quaternion, </a:t>
                </a:r>
                <a14:m>
                  <m:oMath xmlns:m="http://schemas.openxmlformats.org/officeDocument/2006/math">
                    <m:r>
                      <a:rPr lang="en-US" altLang="zh-CN" b="0" i="1" smtClean="0">
                        <a:latin typeface="Cambria Math" panose="02040503050406030204" pitchFamily="18" charset="0"/>
                        <a:ea typeface="Open Sans" panose="020B0606030504020204" pitchFamily="34" charset="0"/>
                        <a:cs typeface="Open Sans" panose="020B0606030504020204" pitchFamily="34" charset="0"/>
                      </a:rPr>
                      <m:t>𝑣</m:t>
                    </m:r>
                  </m:oMath>
                </a14:m>
                <a:r>
                  <a:rPr lang="en-US" altLang="zh-CN" b="0" dirty="0">
                    <a:latin typeface="Montserrat Light" panose="00000400000000000000" pitchFamily="50" charset="0"/>
                    <a:ea typeface="Open Sans" panose="020B0606030504020204" pitchFamily="34" charset="0"/>
                    <a:cs typeface="Open Sans" panose="020B0606030504020204" pitchFamily="34" charset="0"/>
                  </a:rPr>
                  <a:t> is velocity, and </a:t>
                </a:r>
                <a14:m>
                  <m:oMath xmlns:m="http://schemas.openxmlformats.org/officeDocument/2006/math">
                    <m:r>
                      <a:rPr lang="en-US" altLang="zh-CN" b="0" i="1" smtClean="0">
                        <a:latin typeface="Cambria Math" panose="02040503050406030204" pitchFamily="18" charset="0"/>
                        <a:ea typeface="Open Sans" panose="020B0606030504020204" pitchFamily="34" charset="0"/>
                        <a:cs typeface="Open Sans" panose="020B0606030504020204" pitchFamily="34" charset="0"/>
                      </a:rPr>
                      <m:t>𝑝</m:t>
                    </m:r>
                  </m:oMath>
                </a14:m>
                <a:r>
                  <a:rPr lang="en-US" altLang="zh-CN" b="0" dirty="0">
                    <a:latin typeface="Montserrat Light" panose="00000400000000000000" pitchFamily="50" charset="0"/>
                    <a:ea typeface="Open Sans" panose="020B0606030504020204" pitchFamily="34" charset="0"/>
                    <a:cs typeface="Open Sans" panose="020B0606030504020204" pitchFamily="34" charset="0"/>
                  </a:rPr>
                  <a:t> is position</a:t>
                </a:r>
                <a:r>
                  <a:rPr lang="en-US" altLang="zh-CN" dirty="0">
                    <a:latin typeface="Montserrat Light" panose="00000400000000000000" pitchFamily="50" charset="0"/>
                    <a:ea typeface="Open Sans" panose="020B0606030504020204" pitchFamily="34" charset="0"/>
                    <a:cs typeface="Open Sans" panose="020B0606030504020204" pitchFamily="34" charset="0"/>
                  </a:rPr>
                  <a:t>. The gyroscope in the IMU provides angular velocity in the body frame, which is used to update the rocket’s quaternion orientation. The accelerometer provides acceleration, which is rotated from the body frame into the world frame. This acceleration is then used to update velocity and position over time.</a:t>
                </a:r>
              </a:p>
              <a:p>
                <a:endParaRPr lang="en-US" altLang="zh-CN" dirty="0">
                  <a:latin typeface="Montserrat Light" panose="00000400000000000000" pitchFamily="50" charset="0"/>
                  <a:ea typeface="Open Sans" panose="020B0606030504020204" pitchFamily="34" charset="0"/>
                  <a:cs typeface="Open Sans" panose="020B0606030504020204" pitchFamily="34" charset="0"/>
                </a:endParaRPr>
              </a:p>
              <a:p>
                <a:r>
                  <a:rPr lang="en-US" altLang="zh-CN" dirty="0">
                    <a:latin typeface="Montserrat Light" panose="00000400000000000000" pitchFamily="50" charset="0"/>
                    <a:ea typeface="Open Sans" panose="020B0606030504020204" pitchFamily="34" charset="0"/>
                    <a:cs typeface="Open Sans" panose="020B0606030504020204" pitchFamily="34" charset="0"/>
                  </a:rPr>
                  <a:t>The EKF has two main steps. In the prediction step, the filter uses IMU measurements to estimate the next state of the rocket. This gives high-frequency motion information, but small IMU errors can accumulate over time and cause drift. In the correction step, GPS measurements are used to correct the predicted position and velocity. The difference between the predicted state and the GPS measurement is used to reduce the drift.</a:t>
                </a:r>
              </a:p>
              <a:p>
                <a:endParaRPr lang="en-US" altLang="zh-CN" dirty="0">
                  <a:latin typeface="Montserrat Light" panose="00000400000000000000" pitchFamily="50" charset="0"/>
                  <a:ea typeface="Open Sans" panose="020B0606030504020204" pitchFamily="34" charset="0"/>
                  <a:cs typeface="Open Sans" panose="020B0606030504020204" pitchFamily="34" charset="0"/>
                </a:endParaRPr>
              </a:p>
              <a:p>
                <a:r>
                  <a:rPr lang="en-US" altLang="zh-CN" dirty="0">
                    <a:latin typeface="Montserrat Light" panose="00000400000000000000" pitchFamily="50" charset="0"/>
                    <a:ea typeface="Open Sans" panose="020B0606030504020204" pitchFamily="34" charset="0"/>
                    <a:cs typeface="Open Sans" panose="020B0606030504020204" pitchFamily="34" charset="0"/>
                  </a:rPr>
                  <a:t>The EKF prediction and correction process can be summarized as:</a:t>
                </a:r>
              </a:p>
              <a:p>
                <a:endParaRPr lang="en-US" altLang="zh-CN" dirty="0">
                  <a:latin typeface="Montserrat Light" panose="00000400000000000000" pitchFamily="50" charset="0"/>
                  <a:ea typeface="Open Sans" panose="020B0606030504020204" pitchFamily="34" charset="0"/>
                  <a:cs typeface="Open Sans" panose="020B0606030504020204" pitchFamily="34" charset="0"/>
                </a:endParaRPr>
              </a:p>
              <a:p>
                <a:endParaRPr lang="en-US" altLang="zh-CN" dirty="0">
                  <a:latin typeface="Montserrat Light" panose="00000400000000000000" pitchFamily="50" charset="0"/>
                  <a:ea typeface="Open Sans" panose="020B0606030504020204" pitchFamily="34" charset="0"/>
                  <a:cs typeface="Open Sans" panose="020B0606030504020204" pitchFamily="34" charset="0"/>
                </a:endParaRPr>
              </a:p>
              <a:p>
                <a:endParaRPr lang="en-US" altLang="zh-CN" dirty="0">
                  <a:latin typeface="Montserrat Light" panose="00000400000000000000" pitchFamily="50" charset="0"/>
                  <a:ea typeface="Open Sans" panose="020B0606030504020204" pitchFamily="34" charset="0"/>
                  <a:cs typeface="Open Sans" panose="020B0606030504020204" pitchFamily="34" charset="0"/>
                </a:endParaRPr>
              </a:p>
              <a:p>
                <a:endParaRPr lang="en-US" altLang="zh-CN" dirty="0">
                  <a:latin typeface="Montserrat Light" panose="00000400000000000000" pitchFamily="50" charset="0"/>
                  <a:ea typeface="Open Sans" panose="020B0606030504020204" pitchFamily="34" charset="0"/>
                  <a:cs typeface="Open Sans" panose="020B0606030504020204" pitchFamily="34" charset="0"/>
                </a:endParaRPr>
              </a:p>
              <a:p>
                <a:endParaRPr lang="en-US" altLang="zh-CN" dirty="0">
                  <a:latin typeface="Montserrat Light" panose="00000400000000000000" pitchFamily="50" charset="0"/>
                  <a:ea typeface="Open Sans" panose="020B0606030504020204" pitchFamily="34" charset="0"/>
                  <a:cs typeface="Open Sans" panose="020B0606030504020204" pitchFamily="34" charset="0"/>
                </a:endParaRPr>
              </a:p>
              <a:p>
                <a:endParaRPr lang="en-US" altLang="zh-CN" dirty="0">
                  <a:latin typeface="Montserrat Light" panose="00000400000000000000" pitchFamily="50" charset="0"/>
                  <a:ea typeface="Open Sans" panose="020B0606030504020204" pitchFamily="34" charset="0"/>
                  <a:cs typeface="Open Sans" panose="020B0606030504020204" pitchFamily="34" charset="0"/>
                </a:endParaRPr>
              </a:p>
              <a:p>
                <a:r>
                  <a:rPr lang="en-US" altLang="zh-CN" dirty="0">
                    <a:latin typeface="Montserrat Light" panose="00000400000000000000" pitchFamily="50" charset="0"/>
                    <a:ea typeface="Open Sans" panose="020B0606030504020204" pitchFamily="34" charset="0"/>
                    <a:cs typeface="Open Sans" panose="020B0606030504020204" pitchFamily="34" charset="0"/>
                  </a:rPr>
                  <a:t>Where </a:t>
                </a:r>
                <a14:m>
                  <m:oMath xmlns:m="http://schemas.openxmlformats.org/officeDocument/2006/math">
                    <m:sSub>
                      <m:sSubPr>
                        <m:ctrlPr>
                          <a:rPr lang="en-US" altLang="zh-CN"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𝐾</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𝑘</m:t>
                        </m:r>
                      </m:sub>
                    </m:sSub>
                  </m:oMath>
                </a14:m>
                <a:r>
                  <a:rPr lang="en-US" altLang="zh-CN" dirty="0">
                    <a:latin typeface="Montserrat Light" panose="00000400000000000000" pitchFamily="50" charset="0"/>
                    <a:ea typeface="Open Sans" panose="020B0606030504020204" pitchFamily="34" charset="0"/>
                    <a:cs typeface="Open Sans" panose="020B0606030504020204" pitchFamily="34" charset="0"/>
                  </a:rPr>
                  <a:t> is the Kalman gain, </a:t>
                </a:r>
                <a14:m>
                  <m:oMath xmlns:m="http://schemas.openxmlformats.org/officeDocument/2006/math">
                    <m:sSub>
                      <m:sSubPr>
                        <m:ctrlPr>
                          <a:rPr lang="en-US" altLang="zh-CN" i="1" smtClean="0">
                            <a:latin typeface="Cambria Math" panose="02040503050406030204" pitchFamily="18" charset="0"/>
                            <a:ea typeface="Open Sans" panose="020B0606030504020204" pitchFamily="34" charset="0"/>
                            <a:cs typeface="Open Sans" panose="020B0606030504020204" pitchFamily="34" charset="0"/>
                          </a:rPr>
                        </m:ctrlPr>
                      </m:sSub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𝑧</m:t>
                        </m:r>
                      </m:e>
                      <m:sub>
                        <m:r>
                          <a:rPr lang="en-US" altLang="zh-CN" b="0" i="1" smtClean="0">
                            <a:latin typeface="Cambria Math" panose="02040503050406030204" pitchFamily="18" charset="0"/>
                            <a:ea typeface="Open Sans" panose="020B0606030504020204" pitchFamily="34" charset="0"/>
                            <a:cs typeface="Open Sans" panose="020B0606030504020204" pitchFamily="34" charset="0"/>
                          </a:rPr>
                          <m:t>𝑘</m:t>
                        </m:r>
                      </m:sub>
                    </m:sSub>
                  </m:oMath>
                </a14:m>
                <a:r>
                  <a:rPr lang="en-US" altLang="zh-CN" dirty="0">
                    <a:latin typeface="Montserrat Light" panose="00000400000000000000" pitchFamily="50" charset="0"/>
                    <a:ea typeface="Open Sans" panose="020B0606030504020204" pitchFamily="34" charset="0"/>
                    <a:cs typeface="Open Sans" panose="020B0606030504020204" pitchFamily="34" charset="0"/>
                  </a:rPr>
                  <a:t> is the GPS measurement, and </a:t>
                </a:r>
                <a14:m>
                  <m:oMath xmlns:m="http://schemas.openxmlformats.org/officeDocument/2006/math">
                    <m:r>
                      <a:rPr lang="en-US" altLang="zh-CN" b="0" i="1" smtClean="0">
                        <a:latin typeface="Cambria Math" panose="02040503050406030204" pitchFamily="18" charset="0"/>
                        <a:ea typeface="Open Sans" panose="020B0606030504020204" pitchFamily="34" charset="0"/>
                        <a:cs typeface="Open Sans" panose="020B0606030504020204" pitchFamily="34" charset="0"/>
                      </a:rPr>
                      <m:t>h</m:t>
                    </m:r>
                    <m:r>
                      <a:rPr lang="en-US" altLang="zh-CN" b="0" i="1" smtClean="0">
                        <a:latin typeface="Cambria Math" panose="02040503050406030204" pitchFamily="18" charset="0"/>
                        <a:ea typeface="Open Sans" panose="020B0606030504020204" pitchFamily="34" charset="0"/>
                        <a:cs typeface="Open Sans" panose="020B0606030504020204" pitchFamily="34" charset="0"/>
                      </a:rPr>
                      <m:t>(</m:t>
                    </m:r>
                    <m:acc>
                      <m:accPr>
                        <m:chr m:val="̂"/>
                        <m:ctrlPr>
                          <a:rPr lang="en-US" altLang="zh-CN" b="0" i="1" smtClean="0">
                            <a:latin typeface="Cambria Math" panose="02040503050406030204" pitchFamily="18" charset="0"/>
                            <a:ea typeface="Open Sans" panose="020B0606030504020204" pitchFamily="34" charset="0"/>
                            <a:cs typeface="Open Sans" panose="020B0606030504020204" pitchFamily="34" charset="0"/>
                          </a:rPr>
                        </m:ctrlPr>
                      </m:accPr>
                      <m:e>
                        <m:r>
                          <a:rPr lang="en-US" altLang="zh-CN" b="0" i="1" smtClean="0">
                            <a:latin typeface="Cambria Math" panose="02040503050406030204" pitchFamily="18" charset="0"/>
                            <a:ea typeface="Open Sans" panose="020B0606030504020204" pitchFamily="34" charset="0"/>
                            <a:cs typeface="Open Sans" panose="020B0606030504020204" pitchFamily="34" charset="0"/>
                          </a:rPr>
                          <m:t>𝑥</m:t>
                        </m:r>
                      </m:e>
                    </m:acc>
                    <m:r>
                      <a:rPr lang="en-US" altLang="zh-CN" b="0" i="1" smtClean="0">
                        <a:latin typeface="Cambria Math" panose="02040503050406030204" pitchFamily="18" charset="0"/>
                        <a:ea typeface="Open Sans" panose="020B0606030504020204" pitchFamily="34" charset="0"/>
                        <a:cs typeface="Open Sans" panose="020B0606030504020204" pitchFamily="34" charset="0"/>
                      </a:rPr>
                      <m:t>)</m:t>
                    </m:r>
                  </m:oMath>
                </a14:m>
                <a:r>
                  <a:rPr lang="en-US" altLang="zh-CN" dirty="0">
                    <a:latin typeface="Montserrat Light" panose="00000400000000000000" pitchFamily="50" charset="0"/>
                    <a:ea typeface="Open Sans" panose="020B0606030504020204" pitchFamily="34" charset="0"/>
                    <a:cs typeface="Open Sans" panose="020B0606030504020204" pitchFamily="34" charset="0"/>
                  </a:rPr>
                  <a:t> is the predicted measurement. The Kalman gain control shows how much the filter trusts the GPS measurement compared with the model prediction.</a:t>
                </a:r>
              </a:p>
              <a:p>
                <a:endParaRPr lang="en-US" altLang="zh-CN" dirty="0">
                  <a:latin typeface="Montserrat Light" panose="00000400000000000000" pitchFamily="50" charset="0"/>
                  <a:ea typeface="Open Sans" panose="020B0606030504020204" pitchFamily="34" charset="0"/>
                  <a:cs typeface="Open Sans" panose="020B0606030504020204" pitchFamily="34" charset="0"/>
                </a:endParaRPr>
              </a:p>
              <a:p>
                <a:endParaRPr lang="en-US" altLang="zh-CN" dirty="0">
                  <a:latin typeface="Montserrat Light" panose="00000400000000000000" pitchFamily="50" charset="0"/>
                  <a:ea typeface="Open Sans" panose="020B0606030504020204" pitchFamily="34" charset="0"/>
                  <a:cs typeface="Open Sans" panose="020B0606030504020204" pitchFamily="34" charset="0"/>
                </a:endParaRPr>
              </a:p>
            </p:txBody>
          </p:sp>
        </mc:Choice>
        <mc:Fallback>
          <p:sp>
            <p:nvSpPr>
              <p:cNvPr id="66" name="TextBox 65">
                <a:extLst>
                  <a:ext uri="{FF2B5EF4-FFF2-40B4-BE49-F238E27FC236}">
                    <a16:creationId xmlns:a16="http://schemas.microsoft.com/office/drawing/2014/main" id="{223EAA92-7B93-4F15-A4CA-18552CBA76AE}"/>
                  </a:ext>
                </a:extLst>
              </p:cNvPr>
              <p:cNvSpPr txBox="1">
                <a:spLocks noRot="1" noChangeAspect="1" noMove="1" noResize="1" noEditPoints="1" noAdjustHandles="1" noChangeArrowheads="1" noChangeShapeType="1" noTextEdit="1"/>
              </p:cNvSpPr>
              <p:nvPr/>
            </p:nvSpPr>
            <p:spPr>
              <a:xfrm>
                <a:off x="891988" y="19945864"/>
                <a:ext cx="9601200" cy="12686422"/>
              </a:xfrm>
              <a:prstGeom prst="rect">
                <a:avLst/>
              </a:prstGeom>
              <a:blipFill>
                <a:blip r:embed="rId3"/>
                <a:stretch>
                  <a:fillRect l="-1057" t="-400" r="-1849"/>
                </a:stretch>
              </a:blipFill>
            </p:spPr>
            <p:txBody>
              <a:bodyPr/>
              <a:lstStyle/>
              <a:p>
                <a:r>
                  <a:rPr lang="zh-CN" altLang="en-US">
                    <a:noFill/>
                  </a:rPr>
                  <a:t> </a:t>
                </a:r>
              </a:p>
            </p:txBody>
          </p:sp>
        </mc:Fallback>
      </mc:AlternateContent>
      <p:sp>
        <p:nvSpPr>
          <p:cNvPr id="67" name="TextBox 66">
            <a:extLst>
              <a:ext uri="{FF2B5EF4-FFF2-40B4-BE49-F238E27FC236}">
                <a16:creationId xmlns:a16="http://schemas.microsoft.com/office/drawing/2014/main" id="{716F17B6-B5C7-4922-B9E2-CD14BD16A568}"/>
              </a:ext>
            </a:extLst>
          </p:cNvPr>
          <p:cNvSpPr txBox="1"/>
          <p:nvPr/>
        </p:nvSpPr>
        <p:spPr>
          <a:xfrm>
            <a:off x="891988" y="19087168"/>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Methodology</a:t>
            </a:r>
          </a:p>
        </p:txBody>
      </p:sp>
      <p:sp>
        <p:nvSpPr>
          <p:cNvPr id="68" name="TextBox 67">
            <a:extLst>
              <a:ext uri="{FF2B5EF4-FFF2-40B4-BE49-F238E27FC236}">
                <a16:creationId xmlns:a16="http://schemas.microsoft.com/office/drawing/2014/main" id="{47F717BC-0897-4243-A282-98EF911708EA}"/>
              </a:ext>
            </a:extLst>
          </p:cNvPr>
          <p:cNvSpPr txBox="1"/>
          <p:nvPr/>
        </p:nvSpPr>
        <p:spPr>
          <a:xfrm>
            <a:off x="12436293" y="11977519"/>
            <a:ext cx="9601200" cy="1015663"/>
          </a:xfrm>
          <a:prstGeom prst="rect">
            <a:avLst/>
          </a:prstGeom>
          <a:noFill/>
        </p:spPr>
        <p:txBody>
          <a:bodyPr wrap="square" rtlCol="0">
            <a:spAutoFit/>
          </a:bodyPr>
          <a:lstStyle>
            <a:defPPr>
              <a:defRPr kern="1200"/>
            </a:defPPr>
          </a:lstStyle>
          <a:p>
            <a:r>
              <a:rPr lang="en-US" sz="2000" dirty="0">
                <a:latin typeface="Montserrat Light" panose="00000400000000000000" pitchFamily="50" charset="0"/>
                <a:ea typeface="Open Sans" panose="020B0606030504020204" pitchFamily="34" charset="0"/>
                <a:cs typeface="Open Sans" panose="020B0606030504020204" pitchFamily="34" charset="0"/>
              </a:rPr>
              <a:t>The EKF estimate follows the overall position trend of the simulated rocket in the x, y, and z directions. Although small errors appear during the simulation, the estimated position remains close to the true trajectory.</a:t>
            </a:r>
          </a:p>
        </p:txBody>
      </p:sp>
      <p:sp>
        <p:nvSpPr>
          <p:cNvPr id="69" name="TextBox 68">
            <a:extLst>
              <a:ext uri="{FF2B5EF4-FFF2-40B4-BE49-F238E27FC236}">
                <a16:creationId xmlns:a16="http://schemas.microsoft.com/office/drawing/2014/main" id="{27A0BB3C-427E-42CA-963C-DA612C8F2B9C}"/>
              </a:ext>
            </a:extLst>
          </p:cNvPr>
          <p:cNvSpPr txBox="1"/>
          <p:nvPr/>
        </p:nvSpPr>
        <p:spPr>
          <a:xfrm>
            <a:off x="12333514" y="8098781"/>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Results</a:t>
            </a:r>
          </a:p>
        </p:txBody>
      </p:sp>
      <p:sp>
        <p:nvSpPr>
          <p:cNvPr id="5" name="Rectangle 46">
            <a:extLst>
              <a:ext uri="{FF2B5EF4-FFF2-40B4-BE49-F238E27FC236}">
                <a16:creationId xmlns:a16="http://schemas.microsoft.com/office/drawing/2014/main" id="{8C1223A4-0C0E-7BC0-D3E9-0F3FDC3962A6}"/>
              </a:ext>
            </a:extLst>
          </p:cNvPr>
          <p:cNvSpPr/>
          <p:nvPr/>
        </p:nvSpPr>
        <p:spPr>
          <a:xfrm>
            <a:off x="11734800" y="20094668"/>
            <a:ext cx="20494232" cy="12137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endParaRPr lang="en-US" altLang="zh-CN" sz="9600" dirty="0">
              <a:solidFill>
                <a:srgbClr val="1482A5"/>
              </a:solidFill>
              <a:latin typeface="Montserrat Light" panose="00000400000000000000" pitchFamily="50" charset="0"/>
              <a:ea typeface="Open Sans" panose="020B0606030504020204" pitchFamily="34" charset="0"/>
              <a:cs typeface="Open Sans" panose="020B0606030504020204" pitchFamily="34" charset="0"/>
            </a:endParaRPr>
          </a:p>
        </p:txBody>
      </p:sp>
      <p:sp>
        <p:nvSpPr>
          <p:cNvPr id="6" name="TextBox 68">
            <a:extLst>
              <a:ext uri="{FF2B5EF4-FFF2-40B4-BE49-F238E27FC236}">
                <a16:creationId xmlns:a16="http://schemas.microsoft.com/office/drawing/2014/main" id="{7F908B5D-901F-3A3A-A639-D621A3F26A31}"/>
              </a:ext>
            </a:extLst>
          </p:cNvPr>
          <p:cNvSpPr txBox="1"/>
          <p:nvPr/>
        </p:nvSpPr>
        <p:spPr>
          <a:xfrm>
            <a:off x="12012023" y="20373246"/>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Sensitivity Analysis</a:t>
            </a:r>
          </a:p>
        </p:txBody>
      </p:sp>
      <p:sp>
        <p:nvSpPr>
          <p:cNvPr id="8" name="Rectangle 47">
            <a:extLst>
              <a:ext uri="{FF2B5EF4-FFF2-40B4-BE49-F238E27FC236}">
                <a16:creationId xmlns:a16="http://schemas.microsoft.com/office/drawing/2014/main" id="{FB2104B5-BE15-8BE8-130E-F6CB484B7797}"/>
              </a:ext>
            </a:extLst>
          </p:cNvPr>
          <p:cNvSpPr/>
          <p:nvPr/>
        </p:nvSpPr>
        <p:spPr>
          <a:xfrm>
            <a:off x="33152080" y="7630117"/>
            <a:ext cx="10058400" cy="5679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9" name="TextBox 58">
            <a:extLst>
              <a:ext uri="{FF2B5EF4-FFF2-40B4-BE49-F238E27FC236}">
                <a16:creationId xmlns:a16="http://schemas.microsoft.com/office/drawing/2014/main" id="{E4296FF0-E6C5-1AF2-9613-2AECA57798EB}"/>
              </a:ext>
            </a:extLst>
          </p:cNvPr>
          <p:cNvSpPr txBox="1"/>
          <p:nvPr/>
        </p:nvSpPr>
        <p:spPr>
          <a:xfrm>
            <a:off x="33428608" y="7986633"/>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Discussion</a:t>
            </a:r>
          </a:p>
        </p:txBody>
      </p:sp>
      <p:sp>
        <p:nvSpPr>
          <p:cNvPr id="10" name="TextBox 57">
            <a:extLst>
              <a:ext uri="{FF2B5EF4-FFF2-40B4-BE49-F238E27FC236}">
                <a16:creationId xmlns:a16="http://schemas.microsoft.com/office/drawing/2014/main" id="{A106E5E1-0E8B-070B-6CE3-C598DB584399}"/>
              </a:ext>
            </a:extLst>
          </p:cNvPr>
          <p:cNvSpPr txBox="1"/>
          <p:nvPr/>
        </p:nvSpPr>
        <p:spPr>
          <a:xfrm>
            <a:off x="33455502" y="8607678"/>
            <a:ext cx="9601200" cy="4154984"/>
          </a:xfrm>
          <a:prstGeom prst="rect">
            <a:avLst/>
          </a:prstGeom>
          <a:noFill/>
        </p:spPr>
        <p:txBody>
          <a:bodyPr wrap="square" rtlCol="0">
            <a:spAutoFit/>
          </a:bodyPr>
          <a:lstStyle>
            <a:defPPr>
              <a:defRPr kern="1200"/>
            </a:defPPr>
          </a:lstStyle>
          <a:p>
            <a:r>
              <a:rPr lang="en-US" dirty="0">
                <a:latin typeface="Montserrat Light" panose="00000400000000000000" pitchFamily="50" charset="0"/>
                <a:ea typeface="Open Sans" panose="020B0606030504020204" pitchFamily="34" charset="0"/>
                <a:cs typeface="Open Sans" panose="020B0606030504020204" pitchFamily="34" charset="0"/>
              </a:rPr>
              <a:t>GPS measurements help correct this drift by providing external position and velocity information. The EKF uses the prediction step to follow the rocket’s motion and the correction step to pull the estimate back toward the GPS measurement. This allows the filter to maintain a more stable estimate than using IMU data alone.</a:t>
            </a:r>
          </a:p>
          <a:p>
            <a:endParaRPr lang="en-US" dirty="0">
              <a:latin typeface="Montserrat Light" panose="00000400000000000000" pitchFamily="50" charset="0"/>
              <a:ea typeface="Open Sans" panose="020B0606030504020204" pitchFamily="34" charset="0"/>
              <a:cs typeface="Open Sans" panose="020B0606030504020204" pitchFamily="34" charset="0"/>
            </a:endParaRPr>
          </a:p>
          <a:p>
            <a:r>
              <a:rPr lang="en-US" dirty="0">
                <a:latin typeface="Montserrat Light" panose="00000400000000000000" pitchFamily="50" charset="0"/>
                <a:ea typeface="Open Sans" panose="020B0606030504020204" pitchFamily="34" charset="0"/>
                <a:cs typeface="Open Sans" panose="020B0606030504020204" pitchFamily="34" charset="0"/>
              </a:rPr>
              <a:t>The main limitation of this project is that the data are simulated. The rocket dynamics and sensor noise are simplified, so the result should be viewed as a framework demonstration instead of a real flight-ready system.</a:t>
            </a:r>
          </a:p>
        </p:txBody>
      </p:sp>
      <p:sp>
        <p:nvSpPr>
          <p:cNvPr id="12" name="Rectangle 47">
            <a:extLst>
              <a:ext uri="{FF2B5EF4-FFF2-40B4-BE49-F238E27FC236}">
                <a16:creationId xmlns:a16="http://schemas.microsoft.com/office/drawing/2014/main" id="{2C8EF3EA-4321-D202-88A9-7200A55ADD39}"/>
              </a:ext>
            </a:extLst>
          </p:cNvPr>
          <p:cNvSpPr/>
          <p:nvPr/>
        </p:nvSpPr>
        <p:spPr>
          <a:xfrm>
            <a:off x="33144012" y="18623777"/>
            <a:ext cx="10058400" cy="31656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dirty="0"/>
          </a:p>
        </p:txBody>
      </p:sp>
      <p:sp>
        <p:nvSpPr>
          <p:cNvPr id="13" name="TextBox 58">
            <a:extLst>
              <a:ext uri="{FF2B5EF4-FFF2-40B4-BE49-F238E27FC236}">
                <a16:creationId xmlns:a16="http://schemas.microsoft.com/office/drawing/2014/main" id="{63EF839D-D27D-4656-9024-9CFFCF0695CD}"/>
              </a:ext>
            </a:extLst>
          </p:cNvPr>
          <p:cNvSpPr txBox="1"/>
          <p:nvPr/>
        </p:nvSpPr>
        <p:spPr>
          <a:xfrm>
            <a:off x="33321609" y="18831296"/>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Future Development</a:t>
            </a:r>
          </a:p>
        </p:txBody>
      </p:sp>
      <p:sp>
        <p:nvSpPr>
          <p:cNvPr id="14" name="TextBox 57">
            <a:extLst>
              <a:ext uri="{FF2B5EF4-FFF2-40B4-BE49-F238E27FC236}">
                <a16:creationId xmlns:a16="http://schemas.microsoft.com/office/drawing/2014/main" id="{0C5D823A-A590-EEF8-2920-5D32CA366FA6}"/>
              </a:ext>
            </a:extLst>
          </p:cNvPr>
          <p:cNvSpPr txBox="1"/>
          <p:nvPr/>
        </p:nvSpPr>
        <p:spPr>
          <a:xfrm>
            <a:off x="33455502" y="19610119"/>
            <a:ext cx="9601200" cy="1938992"/>
          </a:xfrm>
          <a:prstGeom prst="rect">
            <a:avLst/>
          </a:prstGeom>
          <a:noFill/>
        </p:spPr>
        <p:txBody>
          <a:bodyPr wrap="square" rtlCol="0">
            <a:spAutoFit/>
          </a:bodyPr>
          <a:lstStyle>
            <a:defPPr>
              <a:defRPr kern="1200"/>
            </a:defPPr>
          </a:lstStyle>
          <a:p>
            <a:r>
              <a:rPr lang="en-US" dirty="0">
                <a:latin typeface="Montserrat Light" panose="00000400000000000000" pitchFamily="50" charset="0"/>
                <a:ea typeface="Open Sans" panose="020B0606030504020204" pitchFamily="34" charset="0"/>
                <a:cs typeface="Open Sans" panose="020B0606030504020204" pitchFamily="34" charset="0"/>
              </a:rPr>
              <a:t>Future work will test the EKF with real IMU and GPS data from a model rocket or sensor platform. The system can also be improved by adding barometer or magnetometer measurements and using a more realistic 6-DOF rocket dynamics model.</a:t>
            </a:r>
          </a:p>
        </p:txBody>
      </p:sp>
      <p:pic>
        <p:nvPicPr>
          <p:cNvPr id="16" name="图片 15">
            <a:extLst>
              <a:ext uri="{FF2B5EF4-FFF2-40B4-BE49-F238E27FC236}">
                <a16:creationId xmlns:a16="http://schemas.microsoft.com/office/drawing/2014/main" id="{BFC17EEF-E480-FE0A-3E6E-90E57D91CC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34638" y="8632964"/>
            <a:ext cx="6804509" cy="3039318"/>
          </a:xfrm>
          <a:prstGeom prst="rect">
            <a:avLst/>
          </a:prstGeom>
        </p:spPr>
      </p:pic>
      <p:pic>
        <p:nvPicPr>
          <p:cNvPr id="18" name="图片 17">
            <a:extLst>
              <a:ext uri="{FF2B5EF4-FFF2-40B4-BE49-F238E27FC236}">
                <a16:creationId xmlns:a16="http://schemas.microsoft.com/office/drawing/2014/main" id="{60558A3C-B2D7-C702-09AE-BFC3259C30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76489" y="7722618"/>
            <a:ext cx="7315200" cy="4296879"/>
          </a:xfrm>
          <a:prstGeom prst="rect">
            <a:avLst/>
          </a:prstGeom>
        </p:spPr>
      </p:pic>
      <p:pic>
        <p:nvPicPr>
          <p:cNvPr id="20" name="图片 19">
            <a:extLst>
              <a:ext uri="{FF2B5EF4-FFF2-40B4-BE49-F238E27FC236}">
                <a16:creationId xmlns:a16="http://schemas.microsoft.com/office/drawing/2014/main" id="{3FA87291-2112-A7C9-123C-7E67FC4C72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56408" y="13207522"/>
            <a:ext cx="7315199" cy="4572000"/>
          </a:xfrm>
          <a:prstGeom prst="rect">
            <a:avLst/>
          </a:prstGeom>
        </p:spPr>
      </p:pic>
      <p:pic>
        <p:nvPicPr>
          <p:cNvPr id="22" name="图片 21">
            <a:extLst>
              <a:ext uri="{FF2B5EF4-FFF2-40B4-BE49-F238E27FC236}">
                <a16:creationId xmlns:a16="http://schemas.microsoft.com/office/drawing/2014/main" id="{5649EECF-9B92-3125-6FCE-F6CDEB9861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017219" y="13512407"/>
            <a:ext cx="8357508" cy="4481704"/>
          </a:xfrm>
          <a:prstGeom prst="rect">
            <a:avLst/>
          </a:prstGeom>
        </p:spPr>
      </p:pic>
      <p:sp>
        <p:nvSpPr>
          <p:cNvPr id="23" name="TextBox 67">
            <a:extLst>
              <a:ext uri="{FF2B5EF4-FFF2-40B4-BE49-F238E27FC236}">
                <a16:creationId xmlns:a16="http://schemas.microsoft.com/office/drawing/2014/main" id="{E3E27184-7E16-0494-91BD-07F482DE0A22}"/>
              </a:ext>
            </a:extLst>
          </p:cNvPr>
          <p:cNvSpPr txBox="1"/>
          <p:nvPr/>
        </p:nvSpPr>
        <p:spPr>
          <a:xfrm>
            <a:off x="22282658" y="12022958"/>
            <a:ext cx="9601200" cy="1323439"/>
          </a:xfrm>
          <a:prstGeom prst="rect">
            <a:avLst/>
          </a:prstGeom>
          <a:noFill/>
        </p:spPr>
        <p:txBody>
          <a:bodyPr wrap="square" rtlCol="0">
            <a:spAutoFit/>
          </a:bodyPr>
          <a:lstStyle>
            <a:defPPr>
              <a:defRPr kern="1200"/>
            </a:defPPr>
          </a:lstStyle>
          <a:p>
            <a:r>
              <a:rPr lang="en-US" sz="2000" dirty="0">
                <a:latin typeface="Montserrat Light" panose="00000400000000000000" pitchFamily="50" charset="0"/>
                <a:ea typeface="Open Sans" panose="020B0606030504020204" pitchFamily="34" charset="0"/>
                <a:cs typeface="Open Sans" panose="020B0606030504020204" pitchFamily="34" charset="0"/>
              </a:rPr>
              <a:t>The position, velocity, and attitude errors remain bounded over time. This shows that the GPS correction helps limit the drift caused by IMU integration. Without correction, small acceleration and angular-rate errors would continue to accumulate.</a:t>
            </a:r>
          </a:p>
        </p:txBody>
      </p:sp>
      <p:sp>
        <p:nvSpPr>
          <p:cNvPr id="24" name="TextBox 67">
            <a:extLst>
              <a:ext uri="{FF2B5EF4-FFF2-40B4-BE49-F238E27FC236}">
                <a16:creationId xmlns:a16="http://schemas.microsoft.com/office/drawing/2014/main" id="{3B062D93-4435-B3B9-0CE2-F29270B5DB9A}"/>
              </a:ext>
            </a:extLst>
          </p:cNvPr>
          <p:cNvSpPr txBox="1"/>
          <p:nvPr/>
        </p:nvSpPr>
        <p:spPr>
          <a:xfrm>
            <a:off x="12486924" y="17958370"/>
            <a:ext cx="9601200" cy="1323439"/>
          </a:xfrm>
          <a:prstGeom prst="rect">
            <a:avLst/>
          </a:prstGeom>
          <a:noFill/>
        </p:spPr>
        <p:txBody>
          <a:bodyPr wrap="square" rtlCol="0">
            <a:spAutoFit/>
          </a:bodyPr>
          <a:lstStyle>
            <a:defPPr>
              <a:defRPr kern="1200"/>
            </a:defPPr>
          </a:lstStyle>
          <a:p>
            <a:r>
              <a:rPr lang="en-US" sz="2000" dirty="0">
                <a:latin typeface="Montserrat Light" panose="00000400000000000000" pitchFamily="50" charset="0"/>
                <a:ea typeface="Open Sans" panose="020B0606030504020204" pitchFamily="34" charset="0"/>
                <a:cs typeface="Open Sans" panose="020B0606030504020204" pitchFamily="34" charset="0"/>
              </a:rPr>
              <a:t>The x-z trajectory plot shows that the estimated path captures the general shape of the true path. Some deviations appear when the rocket motion changes quickly, which is expected because the filter is working with noisy simulated measurements.</a:t>
            </a:r>
          </a:p>
        </p:txBody>
      </p:sp>
      <p:sp>
        <p:nvSpPr>
          <p:cNvPr id="25" name="TextBox 67">
            <a:extLst>
              <a:ext uri="{FF2B5EF4-FFF2-40B4-BE49-F238E27FC236}">
                <a16:creationId xmlns:a16="http://schemas.microsoft.com/office/drawing/2014/main" id="{4F672468-E6C8-9DB9-B016-580176ECE1C9}"/>
              </a:ext>
            </a:extLst>
          </p:cNvPr>
          <p:cNvSpPr txBox="1"/>
          <p:nvPr/>
        </p:nvSpPr>
        <p:spPr>
          <a:xfrm>
            <a:off x="22357978" y="17938750"/>
            <a:ext cx="9601200" cy="1323439"/>
          </a:xfrm>
          <a:prstGeom prst="rect">
            <a:avLst/>
          </a:prstGeom>
          <a:noFill/>
        </p:spPr>
        <p:txBody>
          <a:bodyPr wrap="square" rtlCol="0">
            <a:spAutoFit/>
          </a:bodyPr>
          <a:lstStyle>
            <a:defPPr>
              <a:defRPr kern="1200"/>
            </a:defPPr>
          </a:lstStyle>
          <a:p>
            <a:r>
              <a:rPr lang="en-US" sz="2000" dirty="0">
                <a:latin typeface="Montserrat Light" panose="00000400000000000000" pitchFamily="50" charset="0"/>
                <a:ea typeface="Open Sans" panose="020B0606030504020204" pitchFamily="34" charset="0"/>
                <a:cs typeface="Open Sans" panose="020B0606030504020204" pitchFamily="34" charset="0"/>
              </a:rPr>
              <a:t>The final Kalman gain matrix shows that GPS measurements strongly affect position-related states. This means the EKF uses GPS data mainly to correct accumulated position error while still using IMU data for high-frequency motion prediction.</a:t>
            </a:r>
          </a:p>
        </p:txBody>
      </p:sp>
      <p:pic>
        <p:nvPicPr>
          <p:cNvPr id="27" name="图片 26">
            <a:extLst>
              <a:ext uri="{FF2B5EF4-FFF2-40B4-BE49-F238E27FC236}">
                <a16:creationId xmlns:a16="http://schemas.microsoft.com/office/drawing/2014/main" id="{EE544B24-8817-4E2F-2671-3087FD78FC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049294" y="23148110"/>
            <a:ext cx="6199182" cy="3874489"/>
          </a:xfrm>
          <a:prstGeom prst="rect">
            <a:avLst/>
          </a:prstGeom>
        </p:spPr>
      </p:pic>
      <p:pic>
        <p:nvPicPr>
          <p:cNvPr id="29" name="图片 28">
            <a:extLst>
              <a:ext uri="{FF2B5EF4-FFF2-40B4-BE49-F238E27FC236}">
                <a16:creationId xmlns:a16="http://schemas.microsoft.com/office/drawing/2014/main" id="{A1FBB09D-E18A-DB84-F768-6015C5E014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861391" y="27575336"/>
            <a:ext cx="6513336" cy="4070834"/>
          </a:xfrm>
          <a:prstGeom prst="rect">
            <a:avLst/>
          </a:prstGeom>
        </p:spPr>
      </p:pic>
      <p:pic>
        <p:nvPicPr>
          <p:cNvPr id="31" name="图片 30">
            <a:extLst>
              <a:ext uri="{FF2B5EF4-FFF2-40B4-BE49-F238E27FC236}">
                <a16:creationId xmlns:a16="http://schemas.microsoft.com/office/drawing/2014/main" id="{CA7BCFF5-133B-6502-C469-262DF2577F9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532696" y="23091640"/>
            <a:ext cx="6100095" cy="3812558"/>
          </a:xfrm>
          <a:prstGeom prst="rect">
            <a:avLst/>
          </a:prstGeom>
        </p:spPr>
      </p:pic>
      <p:pic>
        <p:nvPicPr>
          <p:cNvPr id="33" name="图片 32">
            <a:extLst>
              <a:ext uri="{FF2B5EF4-FFF2-40B4-BE49-F238E27FC236}">
                <a16:creationId xmlns:a16="http://schemas.microsoft.com/office/drawing/2014/main" id="{F14A6802-43C5-FE66-3D4C-8A293FBC5AD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433608" y="27575336"/>
            <a:ext cx="6199184" cy="3874489"/>
          </a:xfrm>
          <a:prstGeom prst="rect">
            <a:avLst/>
          </a:prstGeom>
        </p:spPr>
      </p:pic>
      <p:pic>
        <p:nvPicPr>
          <p:cNvPr id="35" name="图片 34">
            <a:extLst>
              <a:ext uri="{FF2B5EF4-FFF2-40B4-BE49-F238E27FC236}">
                <a16:creationId xmlns:a16="http://schemas.microsoft.com/office/drawing/2014/main" id="{B3D613C8-8BFD-C700-475B-17E1E6DC13C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4861388" y="23148110"/>
            <a:ext cx="6100092" cy="3812558"/>
          </a:xfrm>
          <a:prstGeom prst="rect">
            <a:avLst/>
          </a:prstGeom>
        </p:spPr>
      </p:pic>
      <p:pic>
        <p:nvPicPr>
          <p:cNvPr id="37" name="图片 36">
            <a:extLst>
              <a:ext uri="{FF2B5EF4-FFF2-40B4-BE49-F238E27FC236}">
                <a16:creationId xmlns:a16="http://schemas.microsoft.com/office/drawing/2014/main" id="{2C495C11-5289-D2B4-F4DE-36A707CAF9A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935581" y="27548438"/>
            <a:ext cx="6199182" cy="3874489"/>
          </a:xfrm>
          <a:prstGeom prst="rect">
            <a:avLst/>
          </a:prstGeom>
        </p:spPr>
      </p:pic>
      <p:sp>
        <p:nvSpPr>
          <p:cNvPr id="38" name="TextBox 67">
            <a:extLst>
              <a:ext uri="{FF2B5EF4-FFF2-40B4-BE49-F238E27FC236}">
                <a16:creationId xmlns:a16="http://schemas.microsoft.com/office/drawing/2014/main" id="{DB10CD4C-5CD3-8B5D-44F3-A13AF35C1303}"/>
              </a:ext>
            </a:extLst>
          </p:cNvPr>
          <p:cNvSpPr txBox="1"/>
          <p:nvPr/>
        </p:nvSpPr>
        <p:spPr>
          <a:xfrm>
            <a:off x="12333514" y="20991083"/>
            <a:ext cx="18248918" cy="1938992"/>
          </a:xfrm>
          <a:prstGeom prst="rect">
            <a:avLst/>
          </a:prstGeom>
          <a:noFill/>
        </p:spPr>
        <p:txBody>
          <a:bodyPr wrap="square" rtlCol="0">
            <a:spAutoFit/>
          </a:bodyPr>
          <a:lstStyle>
            <a:defPPr>
              <a:defRPr kern="1200"/>
            </a:defPPr>
          </a:lstStyle>
          <a:p>
            <a:r>
              <a:rPr lang="en-US" dirty="0">
                <a:latin typeface="Montserrat Light" panose="00000400000000000000" pitchFamily="50" charset="0"/>
                <a:ea typeface="Open Sans" panose="020B0606030504020204" pitchFamily="34" charset="0"/>
                <a:cs typeface="Open Sans" panose="020B0606030504020204" pitchFamily="34" charset="0"/>
              </a:rPr>
              <a:t>The results show that GPS update interval and process noise have the strongest effect on position error. When GPS updates are less frequent, the filter relies more on IMU prediction, so the position error becomes larger. When process noise changes, the filter changes how much it trusts the motion model compared with the GPS measurement.</a:t>
            </a:r>
          </a:p>
          <a:p>
            <a:r>
              <a:rPr lang="en-US" dirty="0">
                <a:latin typeface="Montserrat Light" panose="00000400000000000000" pitchFamily="50" charset="0"/>
                <a:ea typeface="Open Sans" panose="020B0606030504020204" pitchFamily="34" charset="0"/>
                <a:cs typeface="Open Sans" panose="020B0606030504020204" pitchFamily="34" charset="0"/>
              </a:rPr>
              <a:t>Gyroscope noise and GPS noise also affect the estimate, but their effects are smaller in this simulation. This suggests that filter tuning is important, not only sensor quality. A well-tuned EKF can reduce drift and improve estimation accuracy.</a:t>
            </a:r>
          </a:p>
        </p:txBody>
      </p:sp>
      <p:pic>
        <p:nvPicPr>
          <p:cNvPr id="40" name="图片 39">
            <a:extLst>
              <a:ext uri="{FF2B5EF4-FFF2-40B4-BE49-F238E27FC236}">
                <a16:creationId xmlns:a16="http://schemas.microsoft.com/office/drawing/2014/main" id="{7F31EFB4-9E11-9960-BF71-A14DD71E0B6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667000" y="27865765"/>
            <a:ext cx="5410200" cy="2054913"/>
          </a:xfrm>
          <a:prstGeom prst="rect">
            <a:avLst/>
          </a:prstGeom>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2.04.14"/>
  <p:tag name="AS_TITLE" val="Aspose.Slides for .NET 4.0 Client Profile"/>
  <p:tag name="AS_VERSION" val="22.4"/>
  <p:tag name="POSTERNERDTEMPLATE" val="persuadingsapphire|08-2022"/>
</p:tagLst>
</file>

<file path=ppt/theme/theme1.xml><?xml version="1.0" encoding="utf-8"?>
<a:theme xmlns:a="http://schemas.openxmlformats.org/drawingml/2006/main" name="Blank Presentation">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Blank Presentation">
      <a:majorFont>
        <a:latin typeface="Times New Roman"/>
        <a:ea typeface="Arial"/>
        <a:cs typeface="Arial"/>
      </a:majorFont>
      <a:minorFont>
        <a:latin typeface="Times New Roman"/>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12517</TotalTime>
  <Words>973</Words>
  <Application>Microsoft Macintosh PowerPoint</Application>
  <PresentationFormat>自定义</PresentationFormat>
  <Paragraphs>49</Paragraphs>
  <Slides>1</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Cambria Math</vt:lpstr>
      <vt:lpstr>Libre Baskerville</vt:lpstr>
      <vt:lpstr>Times New Roman</vt:lpstr>
      <vt:lpstr>Montserrat Light</vt:lpstr>
      <vt:lpstr>Blank Presentation</vt:lpstr>
      <vt:lpstr>PowerPoint 演示文稿</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to make a scientific poster</dc:title>
  <dc:subject>Free Poster Presentation Example</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桂玲 井</cp:lastModifiedBy>
  <cp:revision>311</cp:revision>
  <cp:lastPrinted>2006-11-15T16:04:57Z</cp:lastPrinted>
  <dcterms:modified xsi:type="dcterms:W3CDTF">2026-04-27T01:36:09Z</dcterms:modified>
  <cp:category>templates for scientific poster</cp:category>
</cp:coreProperties>
</file>